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1" r:id="rId28"/>
    <p:sldId id="282" r:id="rId29"/>
    <p:sldId id="283" r:id="rId30"/>
    <p:sldId id="284" r:id="rId31"/>
    <p:sldId id="285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0" d="100"/>
          <a:sy n="80" d="100"/>
        </p:scale>
        <p:origin x="-9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62FF-B4A5-E149-943D-ACC9B2FD5469}" type="datetimeFigureOut">
              <a:rPr lang="en-US" smtClean="0"/>
              <a:t>10/24/12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4F49E-B551-ED4B-8DF3-3805CAAB2F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business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Chaucer challenge</a:t>
            </a:r>
          </a:p>
          <a:p>
            <a:r>
              <a:rPr lang="en-US" dirty="0" smtClean="0"/>
              <a:t>LTEN courses for W and </a:t>
            </a:r>
            <a:r>
              <a:rPr lang="en-US" smtClean="0"/>
              <a:t>Sp</a:t>
            </a:r>
            <a:endParaRPr lang="en-US" dirty="0" smtClean="0"/>
          </a:p>
          <a:p>
            <a:r>
              <a:rPr lang="en-US" dirty="0" smtClean="0"/>
              <a:t>Take a look at the syllabus</a:t>
            </a:r>
          </a:p>
          <a:p>
            <a:r>
              <a:rPr lang="en-US" dirty="0" smtClean="0"/>
              <a:t>Paper one?</a:t>
            </a:r>
          </a:p>
        </p:txBody>
      </p:sp>
    </p:spTree>
    <p:extLst>
      <p:ext uri="{BB962C8B-B14F-4D97-AF65-F5344CB8AC3E}">
        <p14:creationId xmlns:p14="http://schemas.microsoft.com/office/powerpoint/2010/main" val="1581335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Cotton Nero A.x.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The Pearl Poet</a:t>
            </a:r>
          </a:p>
          <a:p>
            <a:pPr eaLnBrk="1" hangingPunct="1"/>
            <a:endParaRPr lang="en-US" sz="4000"/>
          </a:p>
          <a:p>
            <a:pPr eaLnBrk="1" hangingPunct="1"/>
            <a:r>
              <a:rPr lang="en-US" sz="4000"/>
              <a:t>Patience</a:t>
            </a:r>
          </a:p>
          <a:p>
            <a:pPr eaLnBrk="1" hangingPunct="1"/>
            <a:r>
              <a:rPr lang="en-US" sz="4000"/>
              <a:t>Cleanness </a:t>
            </a:r>
          </a:p>
          <a:p>
            <a:pPr eaLnBrk="1" hangingPunct="1"/>
            <a:r>
              <a:rPr lang="en-US" sz="4000"/>
              <a:t>Pearl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1" descr="http://www.uidaho.edu/student_orgs/arthurian_legend/hunt/gawm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57475" y="628650"/>
            <a:ext cx="3829050" cy="560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8" descr="gaw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5125" y="1438275"/>
            <a:ext cx="3333750" cy="398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The image “http://user.phil-fak.uni-duesseldorf.de/~holteir/companion/Navigation/Anonymous_Texts/Sir_Gawain_and_the_Green_Knigh/PicturesGGK/Gawain02.jpg” cannot be displayed, because it contains errors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225" y="1047750"/>
            <a:ext cx="325755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/>
          <p:cNvSpPr>
            <a:spLocks noGrp="1" noChangeArrowheads="1"/>
          </p:cNvSpPr>
          <p:nvPr>
            <p:ph type="title"/>
          </p:nvPr>
        </p:nvSpPr>
        <p:spPr>
          <a:xfrm>
            <a:off x="381000" y="2743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The Christian and the Courtly</a:t>
            </a:r>
            <a:br>
              <a:rPr lang="en-US" sz="4000"/>
            </a:br>
            <a:endParaRPr lang="en-US" sz="4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One	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Camelot and Troy</a:t>
            </a:r>
          </a:p>
          <a:p>
            <a:pPr lvl="1" eaLnBrk="1" hangingPunct="1"/>
            <a:r>
              <a:rPr lang="en-US" sz="3600" dirty="0"/>
              <a:t>Opening—is everything what it seems?</a:t>
            </a:r>
          </a:p>
          <a:p>
            <a:pPr eaLnBrk="1" hangingPunct="1"/>
            <a:r>
              <a:rPr lang="en-US" sz="4000" dirty="0"/>
              <a:t>The Christmas Feast</a:t>
            </a:r>
          </a:p>
          <a:p>
            <a:pPr lvl="1" eaLnBrk="1" hangingPunct="1"/>
            <a:r>
              <a:rPr lang="en-US" sz="3600" dirty="0"/>
              <a:t>A kissing </a:t>
            </a:r>
            <a:r>
              <a:rPr lang="en-US" sz="3600" dirty="0" smtClean="0"/>
              <a:t>game (Line 17)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Camelot and Troy	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Noble </a:t>
            </a:r>
            <a:r>
              <a:rPr lang="en-US" sz="4000" dirty="0" smtClean="0"/>
              <a:t>history (Aeneas, Brutus)</a:t>
            </a:r>
            <a:endParaRPr lang="en-US" sz="4000" dirty="0"/>
          </a:p>
          <a:p>
            <a:pPr eaLnBrk="1" hangingPunct="1"/>
            <a:r>
              <a:rPr lang="en-US" sz="4000" dirty="0"/>
              <a:t>Troubled </a:t>
            </a:r>
            <a:r>
              <a:rPr lang="en-US" sz="4000" dirty="0" smtClean="0"/>
              <a:t>history</a:t>
            </a:r>
          </a:p>
          <a:p>
            <a:pPr lvl="1"/>
            <a:r>
              <a:rPr lang="en-US" sz="3600" dirty="0" smtClean="0"/>
              <a:t>The demise of Camelot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Christmas Feast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There’s something about Arthur</a:t>
            </a:r>
          </a:p>
          <a:p>
            <a:pPr lvl="1" eaLnBrk="1" hangingPunct="1"/>
            <a:r>
              <a:rPr lang="en-US" sz="3600" dirty="0"/>
              <a:t>Line </a:t>
            </a:r>
            <a:r>
              <a:rPr lang="en-US" sz="3600" dirty="0" smtClean="0"/>
              <a:t>85</a:t>
            </a:r>
          </a:p>
          <a:p>
            <a:pPr lvl="2"/>
            <a:r>
              <a:rPr lang="en-US" sz="3200" dirty="0" smtClean="0"/>
              <a:t>But Arthur would not eat until all were served</a:t>
            </a:r>
            <a:endParaRPr lang="en-US" sz="3200" dirty="0"/>
          </a:p>
          <a:p>
            <a:pPr lvl="1" eaLnBrk="1" hangingPunct="1">
              <a:buFontTx/>
              <a:buNone/>
            </a:pPr>
            <a:endParaRPr lang="en-US" sz="3600" dirty="0"/>
          </a:p>
          <a:p>
            <a:pPr eaLnBrk="1" hangingPunct="1"/>
            <a:r>
              <a:rPr lang="en-US" sz="4000" dirty="0"/>
              <a:t>The Green Knight’s Challenge</a:t>
            </a:r>
          </a:p>
          <a:p>
            <a:pPr lvl="1" eaLnBrk="1" hangingPunct="1"/>
            <a:r>
              <a:rPr lang="en-US" sz="3600" dirty="0"/>
              <a:t>Line 224 </a:t>
            </a:r>
            <a:r>
              <a:rPr lang="en-US" sz="3600" dirty="0" err="1"/>
              <a:t>ff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Green Knight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“</a:t>
            </a:r>
            <a:r>
              <a:rPr lang="en-US" sz="4000" dirty="0" err="1"/>
              <a:t>Aghlich</a:t>
            </a:r>
            <a:r>
              <a:rPr lang="en-US" sz="4000" dirty="0"/>
              <a:t> </a:t>
            </a:r>
            <a:r>
              <a:rPr lang="en-US" sz="4000" dirty="0" err="1"/>
              <a:t>Mayster</a:t>
            </a:r>
            <a:r>
              <a:rPr lang="en-US" sz="4000" dirty="0"/>
              <a:t>”</a:t>
            </a:r>
          </a:p>
          <a:p>
            <a:pPr eaLnBrk="1" hangingPunct="1"/>
            <a:r>
              <a:rPr lang="en-US" sz="4000" dirty="0"/>
              <a:t>Trans. line 136 “unknown </a:t>
            </a:r>
            <a:r>
              <a:rPr lang="en-US" sz="4000" dirty="0" smtClean="0"/>
              <a:t>rider” or “a fearful form”</a:t>
            </a:r>
            <a:endParaRPr lang="en-US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Two--Overview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The Seasons </a:t>
            </a:r>
          </a:p>
          <a:p>
            <a:pPr eaLnBrk="1" hangingPunct="1"/>
            <a:r>
              <a:rPr lang="en-US" sz="4000"/>
              <a:t>The Pentangle Shield</a:t>
            </a:r>
          </a:p>
          <a:p>
            <a:pPr eaLnBrk="1" hangingPunct="1"/>
            <a:r>
              <a:rPr lang="en-US" sz="4000"/>
              <a:t>Wilderness vs. Civilization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i="1"/>
              <a:t>Sir Gawain and the Green Knight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Romance—Chivalric Romance</a:t>
            </a:r>
          </a:p>
          <a:p>
            <a:pPr eaLnBrk="1" hangingPunct="1"/>
            <a:r>
              <a:rPr lang="en-US" sz="4000"/>
              <a:t>Chr</a:t>
            </a:r>
            <a:r>
              <a:rPr lang="en-US" sz="4000">
                <a:ea typeface="Arial" charset="0"/>
                <a:cs typeface="Arial" charset="0"/>
              </a:rPr>
              <a:t>étien de Troyes</a:t>
            </a:r>
          </a:p>
          <a:p>
            <a:pPr eaLnBrk="1" hangingPunct="1"/>
            <a:r>
              <a:rPr lang="en-US" sz="4000">
                <a:ea typeface="Arial" charset="0"/>
                <a:cs typeface="Arial" charset="0"/>
              </a:rPr>
              <a:t>Knightly Character—Auerbach</a:t>
            </a:r>
          </a:p>
          <a:p>
            <a:pPr eaLnBrk="1" hangingPunct="1"/>
            <a:r>
              <a:rPr lang="en-US" sz="4000">
                <a:ea typeface="Arial" charset="0"/>
                <a:cs typeface="Arial" charset="0"/>
              </a:rPr>
              <a:t>Courtly Love</a:t>
            </a:r>
          </a:p>
          <a:p>
            <a:pPr eaLnBrk="1" hangingPunct="1"/>
            <a:r>
              <a:rPr lang="en-US" sz="4000">
                <a:ea typeface="Arial" charset="0"/>
                <a:cs typeface="Arial" charset="0"/>
              </a:rPr>
              <a:t>Metrical Romance</a:t>
            </a:r>
          </a:p>
          <a:p>
            <a:pPr eaLnBrk="1" hangingPunct="1"/>
            <a:r>
              <a:rPr lang="en-US" sz="4000">
                <a:ea typeface="Arial" charset="0"/>
                <a:cs typeface="Arial" charset="0"/>
              </a:rPr>
              <a:t>Alliterative Revival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Pentangle Shield </a:t>
            </a:r>
            <a:r>
              <a:rPr lang="en-US" sz="2800"/>
              <a:t>(l. 618 ff)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God’s armor : Ephesians </a:t>
            </a:r>
            <a:r>
              <a:rPr lang="en-US" sz="4000" dirty="0" smtClean="0"/>
              <a:t>6</a:t>
            </a:r>
            <a:endParaRPr lang="en-US" sz="4000" dirty="0"/>
          </a:p>
          <a:p>
            <a:pPr eaLnBrk="1" hangingPunct="1"/>
            <a:r>
              <a:rPr lang="en-US" sz="4000" dirty="0"/>
              <a:t>Interlocking virtues</a:t>
            </a:r>
          </a:p>
          <a:p>
            <a:pPr eaLnBrk="1" hangingPunct="1"/>
            <a:r>
              <a:rPr lang="en-US" sz="4000" dirty="0"/>
              <a:t>The Number 5</a:t>
            </a:r>
          </a:p>
          <a:p>
            <a:pPr eaLnBrk="1" hangingPunct="1"/>
            <a:r>
              <a:rPr lang="en-US" sz="4000" dirty="0"/>
              <a:t>Solomon</a:t>
            </a:r>
          </a:p>
          <a:p>
            <a:pPr eaLnBrk="1" hangingPunct="1"/>
            <a:r>
              <a:rPr lang="en-US" sz="4000" dirty="0"/>
              <a:t>Connected to Girdle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Wilderness and Civilization</a:t>
            </a:r>
          </a:p>
          <a:p>
            <a:pPr lvl="4" eaLnBrk="1" hangingPunct="1"/>
            <a:r>
              <a:rPr lang="en-US" sz="2800"/>
              <a:t>Line 691 ff</a:t>
            </a:r>
          </a:p>
          <a:p>
            <a:pPr eaLnBrk="1" hangingPunct="1"/>
            <a:endParaRPr lang="en-US" sz="4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II Some Parallelisms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Another Court</a:t>
            </a:r>
          </a:p>
          <a:p>
            <a:pPr eaLnBrk="1" hangingPunct="1"/>
            <a:r>
              <a:rPr lang="en-US"/>
              <a:t>The Two Ladies (Line 950 ff.)</a:t>
            </a:r>
          </a:p>
          <a:p>
            <a:pPr eaLnBrk="1" hangingPunct="1"/>
            <a:r>
              <a:rPr lang="en-US"/>
              <a:t>Another Christmas Game (l. 1105 ff.)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III--Overview	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The Two Hunts </a:t>
            </a:r>
          </a:p>
          <a:p>
            <a:pPr eaLnBrk="1" hangingPunct="1"/>
            <a:r>
              <a:rPr lang="en-US" sz="4000" dirty="0"/>
              <a:t>The Agreement with </a:t>
            </a:r>
            <a:r>
              <a:rPr lang="en-US" sz="4000" dirty="0" err="1" smtClean="0"/>
              <a:t>Bercilak</a:t>
            </a:r>
            <a:endParaRPr lang="en-US" sz="4000" dirty="0" smtClean="0"/>
          </a:p>
          <a:p>
            <a:pPr eaLnBrk="1" hangingPunct="1"/>
            <a:r>
              <a:rPr lang="en-US" sz="4000" dirty="0" smtClean="0"/>
              <a:t>Questioning the text:  Why all these detailed hunting scenes?</a:t>
            </a:r>
            <a:endParaRPr lang="en-US" sz="4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Two Hunts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Hunting and Seduction juxtaposed</a:t>
            </a:r>
          </a:p>
          <a:p>
            <a:pPr eaLnBrk="1" hangingPunct="1"/>
            <a:r>
              <a:rPr lang="en-US" dirty="0"/>
              <a:t>Gawain’s Identity Challenged (ex. l</a:t>
            </a:r>
            <a:r>
              <a:rPr lang="en-US" dirty="0" smtClean="0"/>
              <a:t>. </a:t>
            </a:r>
            <a:r>
              <a:rPr lang="en-US" dirty="0"/>
              <a:t>1290 ff. ; l. 1481ff)</a:t>
            </a:r>
          </a:p>
          <a:p>
            <a:pPr eaLnBrk="1" hangingPunct="1"/>
            <a:r>
              <a:rPr lang="en-US" dirty="0"/>
              <a:t>The </a:t>
            </a:r>
            <a:r>
              <a:rPr lang="en-US" dirty="0" smtClean="0"/>
              <a:t>Girdle </a:t>
            </a:r>
            <a:r>
              <a:rPr lang="en-US" dirty="0"/>
              <a:t>(l. 1829)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Gawain’s Identity Challenged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Are you Gawain?</a:t>
            </a:r>
          </a:p>
          <a:p>
            <a:pPr eaLnBrk="1" hangingPunct="1"/>
            <a:r>
              <a:rPr lang="en-US" sz="4000"/>
              <a:t>Hunted and torn apart</a:t>
            </a:r>
          </a:p>
          <a:p>
            <a:pPr eaLnBrk="1" hangingPunct="1"/>
            <a:r>
              <a:rPr lang="en-US" sz="4000"/>
              <a:t>Feminized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III</a:t>
            </a:r>
          </a:p>
        </p:txBody>
      </p:sp>
      <p:sp>
        <p:nvSpPr>
          <p:cNvPr id="37891" name="Rectangle 2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The Agreement with Bercilak</a:t>
            </a:r>
          </a:p>
          <a:p>
            <a:pPr eaLnBrk="1" hangingPunct="1"/>
            <a:r>
              <a:rPr lang="en-US"/>
              <a:t>Line 1380 ff.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Fit IV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challenge at the Green Chapel</a:t>
            </a:r>
          </a:p>
          <a:p>
            <a:r>
              <a:rPr lang="en-US" dirty="0" smtClean="0"/>
              <a:t>The importance of the religious calendar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71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IV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The Green Chapel l. 2160</a:t>
            </a:r>
          </a:p>
          <a:p>
            <a:pPr eaLnBrk="1" hangingPunct="1"/>
            <a:r>
              <a:rPr lang="en-US" sz="2800"/>
              <a:t>2 attempts</a:t>
            </a:r>
          </a:p>
          <a:p>
            <a:pPr lvl="1" eaLnBrk="1" hangingPunct="1"/>
            <a:r>
              <a:rPr lang="en-US" sz="2400"/>
              <a:t>L. 2265</a:t>
            </a:r>
          </a:p>
          <a:p>
            <a:pPr lvl="1" eaLnBrk="1" hangingPunct="1"/>
            <a:r>
              <a:rPr lang="en-US" sz="2400"/>
              <a:t>L. 2296</a:t>
            </a:r>
          </a:p>
          <a:p>
            <a:pPr eaLnBrk="1" hangingPunct="1"/>
            <a:r>
              <a:rPr lang="en-US" sz="2800"/>
              <a:t>Gawain’s Failure</a:t>
            </a:r>
          </a:p>
          <a:p>
            <a:pPr lvl="1" eaLnBrk="1" hangingPunct="1"/>
            <a:r>
              <a:rPr lang="en-US" sz="2400"/>
              <a:t>Knick l. 2311</a:t>
            </a:r>
          </a:p>
          <a:p>
            <a:pPr lvl="1" eaLnBrk="1" hangingPunct="1"/>
            <a:r>
              <a:rPr lang="en-US" sz="2400"/>
              <a:t>Feast of the Circumcision </a:t>
            </a:r>
          </a:p>
          <a:p>
            <a:pPr lvl="1" eaLnBrk="1" hangingPunct="1"/>
            <a:r>
              <a:rPr lang="en-US" sz="2400"/>
              <a:t>Deut. 10:16: Circumcize therefore the foreskins of your heart and be no more stiff-necked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IV	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Bercilak’s revelations l. 2338</a:t>
            </a:r>
          </a:p>
          <a:p>
            <a:pPr eaLnBrk="1" hangingPunct="1"/>
            <a:r>
              <a:rPr lang="en-US"/>
              <a:t>Gawain’s confessions </a:t>
            </a:r>
          </a:p>
          <a:p>
            <a:pPr lvl="1" eaLnBrk="1" hangingPunct="1"/>
            <a:r>
              <a:rPr lang="en-US"/>
              <a:t>Earlier confession. L.  1880</a:t>
            </a:r>
          </a:p>
          <a:p>
            <a:pPr lvl="1" eaLnBrk="1" hangingPunct="1"/>
            <a:r>
              <a:rPr lang="en-US"/>
              <a:t>Confession to GK	L. 2385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Romance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Terms from Murfin and Ray</a:t>
            </a:r>
          </a:p>
          <a:p>
            <a:pPr eaLnBrk="1" hangingPunct="1"/>
            <a:r>
              <a:rPr lang="en-US"/>
              <a:t>Romance is a genre</a:t>
            </a:r>
          </a:p>
          <a:p>
            <a:pPr eaLnBrk="1" hangingPunct="1"/>
            <a:r>
              <a:rPr lang="en-US"/>
              <a:t>12</a:t>
            </a:r>
            <a:r>
              <a:rPr lang="en-US" baseline="30000"/>
              <a:t>th</a:t>
            </a:r>
            <a:r>
              <a:rPr lang="en-US"/>
              <a:t> c. narrative form </a:t>
            </a:r>
          </a:p>
          <a:p>
            <a:pPr eaLnBrk="1" hangingPunct="1"/>
            <a:r>
              <a:rPr lang="en-US"/>
              <a:t>Chr</a:t>
            </a:r>
            <a:r>
              <a:rPr lang="en-US">
                <a:ea typeface="Arial" charset="0"/>
                <a:cs typeface="Arial" charset="0"/>
              </a:rPr>
              <a:t>étien de Troyes</a:t>
            </a:r>
          </a:p>
          <a:p>
            <a:pPr eaLnBrk="1" hangingPunct="1"/>
            <a:r>
              <a:rPr lang="en-US">
                <a:ea typeface="Arial" charset="0"/>
                <a:cs typeface="Arial" charset="0"/>
              </a:rPr>
              <a:t>Line 1509 ff</a:t>
            </a:r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IV	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The role of women</a:t>
            </a:r>
          </a:p>
          <a:p>
            <a:pPr lvl="1" eaLnBrk="1" hangingPunct="1"/>
            <a:r>
              <a:rPr lang="en-US"/>
              <a:t>Gawain’s tirade L. 2414</a:t>
            </a:r>
          </a:p>
          <a:p>
            <a:pPr lvl="1" eaLnBrk="1" hangingPunct="1"/>
            <a:endParaRPr lang="en-US"/>
          </a:p>
          <a:p>
            <a:pPr lvl="1" eaLnBrk="1" hangingPunct="1"/>
            <a:r>
              <a:rPr lang="en-US"/>
              <a:t>Morgan L. 2444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Fit IV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/>
              <a:t>The Return to Camelot</a:t>
            </a:r>
          </a:p>
          <a:p>
            <a:pPr lvl="1" eaLnBrk="1" hangingPunct="1"/>
            <a:r>
              <a:rPr lang="en-US" sz="4000"/>
              <a:t>The Garter’s meaning</a:t>
            </a:r>
          </a:p>
          <a:p>
            <a:pPr lvl="1" eaLnBrk="1" hangingPunct="1"/>
            <a:r>
              <a:rPr lang="en-US" sz="4000"/>
              <a:t>Dualism in Camelot</a:t>
            </a:r>
          </a:p>
          <a:p>
            <a:pPr lvl="1" eaLnBrk="1" hangingPunct="1"/>
            <a:r>
              <a:rPr lang="en-US" sz="4000"/>
              <a:t>Gawain has been tested:	</a:t>
            </a:r>
          </a:p>
          <a:p>
            <a:pPr lvl="2" eaLnBrk="1" hangingPunct="1"/>
            <a:r>
              <a:rPr lang="en-US" sz="3600"/>
              <a:t>Strength/Frailty; Honor/Cowardice</a:t>
            </a:r>
          </a:p>
          <a:p>
            <a:pPr lvl="2" eaLnBrk="1" hangingPunct="1"/>
            <a:r>
              <a:rPr lang="en-US" sz="3600"/>
              <a:t>Fidelity/Trickery; Masc./Feminine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SGGK—Summary points</a:t>
            </a:r>
            <a:br>
              <a:rPr lang="en-US" sz="4000"/>
            </a:br>
            <a:endParaRPr lang="en-US" sz="40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Complex structure </a:t>
            </a:r>
          </a:p>
          <a:p>
            <a:pPr eaLnBrk="1" hangingPunct="1"/>
            <a:r>
              <a:rPr lang="en-US"/>
              <a:t>Romance:  genre concerned with Knightly Identity</a:t>
            </a:r>
          </a:p>
          <a:p>
            <a:pPr eaLnBrk="1" hangingPunct="1"/>
            <a:r>
              <a:rPr lang="en-US"/>
              <a:t>	Honor</a:t>
            </a:r>
          </a:p>
          <a:p>
            <a:pPr eaLnBrk="1" hangingPunct="1"/>
            <a:r>
              <a:rPr lang="en-US"/>
              <a:t>	Masculinity</a:t>
            </a:r>
          </a:p>
          <a:p>
            <a:pPr eaLnBrk="1" hangingPunct="1"/>
            <a:r>
              <a:rPr lang="en-US"/>
              <a:t>	Sexuality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/>
              <a:t>SGGK—Summary points</a:t>
            </a:r>
            <a:br>
              <a:rPr lang="en-US" sz="4000"/>
            </a:br>
            <a:endParaRPr lang="en-US" sz="40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Poem explores questions of flaws in knightly</a:t>
            </a:r>
          </a:p>
          <a:p>
            <a:pPr eaLnBrk="1" hangingPunct="1"/>
            <a:r>
              <a:rPr lang="en-US"/>
              <a:t>     character/chivalry</a:t>
            </a:r>
          </a:p>
          <a:p>
            <a:pPr eaLnBrk="1" hangingPunct="1"/>
            <a:r>
              <a:rPr lang="en-US"/>
              <a:t>Strong Christian component in the text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Erich Auerbach on Romance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“A self-portrayal of feudal knighthood with its mores and ideals is the fundamental purpose of the courtly romance”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Courtly Love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Troubadors</a:t>
            </a:r>
          </a:p>
          <a:p>
            <a:pPr eaLnBrk="1" hangingPunct="1"/>
            <a:r>
              <a:rPr lang="en-US"/>
              <a:t>Court of Eleanor of Aquitaine</a:t>
            </a:r>
          </a:p>
          <a:p>
            <a:pPr eaLnBrk="1" hangingPunct="1"/>
            <a:r>
              <a:rPr lang="en-US"/>
              <a:t>Chr</a:t>
            </a:r>
            <a:r>
              <a:rPr lang="en-US">
                <a:ea typeface="Arial" charset="0"/>
                <a:cs typeface="Arial" charset="0"/>
              </a:rPr>
              <a:t>étien de Troyes </a:t>
            </a:r>
          </a:p>
          <a:p>
            <a:pPr eaLnBrk="1" hangingPunct="1"/>
            <a:r>
              <a:rPr lang="en-US">
                <a:ea typeface="Arial" charset="0"/>
                <a:cs typeface="Arial" charset="0"/>
              </a:rPr>
              <a:t>Arabic Influences</a:t>
            </a:r>
          </a:p>
          <a:p>
            <a:pPr eaLnBrk="1" hangingPunct="1"/>
            <a:r>
              <a:rPr lang="en-US">
                <a:ea typeface="Arial" charset="0"/>
                <a:cs typeface="Arial" charset="0"/>
              </a:rPr>
              <a:t>Courtly context</a:t>
            </a:r>
          </a:p>
          <a:p>
            <a:pPr eaLnBrk="1" hangingPunct="1"/>
            <a:r>
              <a:rPr lang="en-US">
                <a:ea typeface="Arial" charset="0"/>
                <a:cs typeface="Arial" charset="0"/>
              </a:rPr>
              <a:t>Poetic forms: lyric, romance, allegory</a:t>
            </a:r>
          </a:p>
          <a:p>
            <a:pPr eaLnBrk="1" hangingPunct="1"/>
            <a:endParaRPr lang="en-US"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Some characteristics of “Courtly Love”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Elevated status of the “lady”</a:t>
            </a:r>
          </a:p>
          <a:p>
            <a:pPr eaLnBrk="1" hangingPunct="1"/>
            <a:r>
              <a:rPr lang="en-US"/>
              <a:t>Terminology of feudalism</a:t>
            </a:r>
          </a:p>
          <a:p>
            <a:pPr eaLnBrk="1" hangingPunct="1"/>
            <a:r>
              <a:rPr lang="en-US"/>
              <a:t>Secrecy/adultery</a:t>
            </a:r>
          </a:p>
          <a:p>
            <a:pPr eaLnBrk="1" hangingPunct="1"/>
            <a:r>
              <a:rPr lang="en-US"/>
              <a:t>Love as ennobling (neoplatonism)</a:t>
            </a:r>
          </a:p>
          <a:p>
            <a:pPr eaLnBrk="1" hangingPunct="1"/>
            <a:r>
              <a:rPr lang="en-US"/>
              <a:t>Love is rooted in the soul</a:t>
            </a:r>
          </a:p>
          <a:p>
            <a:pPr eaLnBrk="1" hangingPunct="1"/>
            <a:r>
              <a:rPr lang="en-US"/>
              <a:t>Love is faithful</a:t>
            </a:r>
          </a:p>
          <a:p>
            <a:pPr eaLnBrk="1" hangingPunct="1"/>
            <a:r>
              <a:rPr lang="en-US"/>
              <a:t>Role of sexuality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Form--SGGK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  <a:p>
            <a:pPr eaLnBrk="1" hangingPunct="1"/>
            <a:r>
              <a:rPr lang="en-US"/>
              <a:t>Metrical Form and the Alliterative Revival</a:t>
            </a:r>
          </a:p>
          <a:p>
            <a:pPr eaLnBrk="1" hangingPunct="1"/>
            <a:r>
              <a:rPr lang="en-US"/>
              <a:t>Alliterative Stanza</a:t>
            </a:r>
          </a:p>
          <a:p>
            <a:pPr eaLnBrk="1" hangingPunct="1"/>
            <a:r>
              <a:rPr lang="en-US"/>
              <a:t>Bob</a:t>
            </a:r>
          </a:p>
          <a:p>
            <a:pPr eaLnBrk="1" hangingPunct="1"/>
            <a:r>
              <a:rPr lang="en-US"/>
              <a:t>Wheel</a:t>
            </a:r>
          </a:p>
          <a:p>
            <a:pPr eaLnBrk="1" hangingPunct="1"/>
            <a:r>
              <a:rPr lang="en-US"/>
              <a:t>Tight Narrative Structure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ChangeArrowheads="1"/>
          </p:cNvSpPr>
          <p:nvPr/>
        </p:nvSpPr>
        <p:spPr bwMode="auto">
          <a:xfrm>
            <a:off x="1774825" y="774700"/>
            <a:ext cx="559435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SIÞEN þe sege and þe assaut watz sesed at Troye,</a:t>
            </a:r>
          </a:p>
          <a:p>
            <a:pPr algn="ctr"/>
            <a:r>
              <a:rPr lang="en-US"/>
              <a:t>Þe borȝ brittened and brent to brondeȝ and askez,</a:t>
            </a:r>
          </a:p>
          <a:p>
            <a:pPr algn="ctr"/>
            <a:r>
              <a:rPr lang="en-US"/>
              <a:t>Þe tulk þat þe trammes of tresoun þer wroȝt</a:t>
            </a:r>
          </a:p>
          <a:p>
            <a:pPr algn="ctr"/>
            <a:r>
              <a:rPr lang="en-US"/>
              <a:t>Watz tried for his tricherie, þe trewest on erthe:</a:t>
            </a:r>
          </a:p>
          <a:p>
            <a:pPr algn="ctr"/>
            <a:r>
              <a:rPr lang="en-US"/>
              <a:t>Hit watz Ennias þe athel, and his highe kynde,</a:t>
            </a:r>
          </a:p>
          <a:p>
            <a:pPr algn="ctr"/>
            <a:r>
              <a:rPr lang="en-US"/>
              <a:t>Þat siþen depreced prouinces, and patrounes bicome</a:t>
            </a:r>
          </a:p>
          <a:p>
            <a:pPr algn="ctr"/>
            <a:r>
              <a:rPr lang="en-US"/>
              <a:t>Welneȝe of al þe wele in þe west iles.</a:t>
            </a:r>
          </a:p>
          <a:p>
            <a:pPr algn="ctr"/>
            <a:r>
              <a:rPr lang="en-US"/>
              <a:t>Fro riche Romulus to Rome ricchis hym swyþe,</a:t>
            </a:r>
          </a:p>
          <a:p>
            <a:pPr algn="ctr"/>
            <a:r>
              <a:rPr lang="en-US"/>
              <a:t>With gret bobbaunce þat burȝe he biges vpon fyrst,</a:t>
            </a:r>
          </a:p>
          <a:p>
            <a:pPr algn="ctr"/>
            <a:r>
              <a:rPr lang="en-US"/>
              <a:t>And neuenes hit his aune nome, as hit now hat;</a:t>
            </a:r>
          </a:p>
          <a:p>
            <a:pPr algn="ctr"/>
            <a:r>
              <a:rPr lang="en-US"/>
              <a:t>Tirius to Tuskan and teldes bigynnes,</a:t>
            </a:r>
          </a:p>
          <a:p>
            <a:pPr algn="ctr"/>
            <a:r>
              <a:rPr lang="en-US"/>
              <a:t>Langaberde in Lumbardie lyftes vp homes,</a:t>
            </a:r>
          </a:p>
          <a:p>
            <a:pPr algn="ctr"/>
            <a:r>
              <a:rPr lang="en-US"/>
              <a:t>And fer ouer þe French flod Felix Brutus</a:t>
            </a:r>
          </a:p>
          <a:p>
            <a:pPr algn="ctr"/>
            <a:r>
              <a:rPr lang="en-US"/>
              <a:t>On mony bonkkes ful brode Bretayn he settez </a:t>
            </a:r>
          </a:p>
          <a:p>
            <a:pPr algn="ctr"/>
            <a:r>
              <a:rPr lang="en-US"/>
              <a:t>wyth wynne,</a:t>
            </a:r>
          </a:p>
          <a:p>
            <a:pPr algn="ctr"/>
            <a:r>
              <a:rPr lang="en-US"/>
              <a:t>Where werre and wrake and wonder</a:t>
            </a:r>
          </a:p>
          <a:p>
            <a:pPr algn="ctr"/>
            <a:r>
              <a:rPr lang="en-US"/>
              <a:t>Bi syþez hatz wont þerinne,</a:t>
            </a:r>
          </a:p>
          <a:p>
            <a:pPr algn="ctr"/>
            <a:r>
              <a:rPr lang="en-US"/>
              <a:t>And oft boþe blysse and blunder</a:t>
            </a:r>
          </a:p>
          <a:p>
            <a:pPr algn="ctr"/>
            <a:r>
              <a:rPr lang="en-US"/>
              <a:t>Ful skete hatz skyfted synne.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Narrative Structure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400"/>
              <a:t>Parallels</a:t>
            </a:r>
          </a:p>
          <a:p>
            <a:pPr eaLnBrk="1" hangingPunct="1"/>
            <a:r>
              <a:rPr lang="en-US" sz="4400"/>
              <a:t>Numerical Patterns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719</Words>
  <Application>Microsoft Macintosh PowerPoint</Application>
  <PresentationFormat>On-screen Show (4:3)</PresentationFormat>
  <Paragraphs>161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Course business</vt:lpstr>
      <vt:lpstr>Sir Gawain and the Green Knight</vt:lpstr>
      <vt:lpstr>Romance</vt:lpstr>
      <vt:lpstr>Erich Auerbach on Romance</vt:lpstr>
      <vt:lpstr>Courtly Love</vt:lpstr>
      <vt:lpstr>Some characteristics of “Courtly Love”</vt:lpstr>
      <vt:lpstr>Form--SGGK </vt:lpstr>
      <vt:lpstr>PowerPoint Presentation</vt:lpstr>
      <vt:lpstr>Narrative Structure </vt:lpstr>
      <vt:lpstr>Cotton Nero A.x.</vt:lpstr>
      <vt:lpstr>PowerPoint Presentation</vt:lpstr>
      <vt:lpstr>PowerPoint Presentation</vt:lpstr>
      <vt:lpstr>PowerPoint Presentation</vt:lpstr>
      <vt:lpstr>The Christian and the Courtly </vt:lpstr>
      <vt:lpstr>Fit One </vt:lpstr>
      <vt:lpstr>Camelot and Troy </vt:lpstr>
      <vt:lpstr>The Christmas Feast </vt:lpstr>
      <vt:lpstr>The Green Knight</vt:lpstr>
      <vt:lpstr>Fit Two--Overview</vt:lpstr>
      <vt:lpstr>Pentangle Shield (l. 618 ff)</vt:lpstr>
      <vt:lpstr>Fit II</vt:lpstr>
      <vt:lpstr>Fit II Some Parallelisms</vt:lpstr>
      <vt:lpstr>Fit III--Overview </vt:lpstr>
      <vt:lpstr>The Two Hunts </vt:lpstr>
      <vt:lpstr>Gawain’s Identity Challenged</vt:lpstr>
      <vt:lpstr>Fit III</vt:lpstr>
      <vt:lpstr>Fit IV Overview</vt:lpstr>
      <vt:lpstr>Fit IV</vt:lpstr>
      <vt:lpstr>Fit IV </vt:lpstr>
      <vt:lpstr>Fit IV </vt:lpstr>
      <vt:lpstr>Fit IV</vt:lpstr>
      <vt:lpstr>SGGK—Summary points </vt:lpstr>
      <vt:lpstr>SGGK—Summary points </vt:lpstr>
    </vt:vector>
  </TitlesOfParts>
  <Company>UCSD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Lampert-Weissig</dc:creator>
  <cp:keywords/>
  <cp:lastModifiedBy>Lisa Lampert-Weissig</cp:lastModifiedBy>
  <cp:revision>8</cp:revision>
  <dcterms:created xsi:type="dcterms:W3CDTF">2010-10-21T03:19:43Z</dcterms:created>
  <dcterms:modified xsi:type="dcterms:W3CDTF">2012-10-24T16:36:38Z</dcterms:modified>
</cp:coreProperties>
</file>