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94" r:id="rId3"/>
    <p:sldId id="293" r:id="rId4"/>
    <p:sldId id="278" r:id="rId5"/>
    <p:sldId id="279" r:id="rId6"/>
    <p:sldId id="292" r:id="rId7"/>
    <p:sldId id="280" r:id="rId8"/>
    <p:sldId id="281" r:id="rId9"/>
    <p:sldId id="291" r:id="rId10"/>
    <p:sldId id="282" r:id="rId11"/>
    <p:sldId id="283" r:id="rId12"/>
    <p:sldId id="284" r:id="rId13"/>
    <p:sldId id="285" r:id="rId14"/>
    <p:sldId id="295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6A45-E51B-D240-A9B3-88D4677F9E55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53322-2D87-DE47-B2F9-010B6AE5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62FF-B4A5-E149-943D-ACC9B2FD5469}" type="datetimeFigureOut">
              <a:rPr lang="en-US" smtClean="0"/>
              <a:t>10/22/19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4F49E-B551-ED4B-8DF3-3805CAAB2F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Cotton Nero A.x.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Pearl Poet</a:t>
            </a:r>
          </a:p>
          <a:p>
            <a:pPr eaLnBrk="1" hangingPunct="1"/>
            <a:endParaRPr lang="en-US" sz="4000"/>
          </a:p>
          <a:p>
            <a:pPr eaLnBrk="1" hangingPunct="1"/>
            <a:r>
              <a:rPr lang="en-US" sz="4000"/>
              <a:t>Patience</a:t>
            </a:r>
          </a:p>
          <a:p>
            <a:pPr eaLnBrk="1" hangingPunct="1"/>
            <a:r>
              <a:rPr lang="en-US" sz="4000"/>
              <a:t>Cleanness </a:t>
            </a:r>
          </a:p>
          <a:p>
            <a:pPr eaLnBrk="1" hangingPunct="1"/>
            <a:r>
              <a:rPr lang="en-US" sz="4000"/>
              <a:t>Pearl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IV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Green Chapel l. 2160</a:t>
            </a:r>
          </a:p>
          <a:p>
            <a:pPr eaLnBrk="1" hangingPunct="1"/>
            <a:r>
              <a:rPr lang="en-US" sz="2800" dirty="0"/>
              <a:t>2 attempts</a:t>
            </a:r>
          </a:p>
          <a:p>
            <a:pPr lvl="1" eaLnBrk="1" hangingPunct="1"/>
            <a:r>
              <a:rPr lang="en-US" sz="2400" dirty="0"/>
              <a:t>L. 2265</a:t>
            </a:r>
          </a:p>
          <a:p>
            <a:pPr lvl="1" eaLnBrk="1" hangingPunct="1"/>
            <a:r>
              <a:rPr lang="en-US" sz="2400" dirty="0"/>
              <a:t>L. </a:t>
            </a:r>
            <a:r>
              <a:rPr lang="en-US" sz="2400" dirty="0" smtClean="0"/>
              <a:t>2296</a:t>
            </a:r>
            <a:endParaRPr lang="en-US" sz="2400" dirty="0"/>
          </a:p>
          <a:p>
            <a:pPr eaLnBrk="1" hangingPunct="1"/>
            <a:r>
              <a:rPr lang="en-US" sz="2800" dirty="0"/>
              <a:t>Gawain’s Failure</a:t>
            </a:r>
          </a:p>
          <a:p>
            <a:pPr lvl="1" eaLnBrk="1" hangingPunct="1"/>
            <a:r>
              <a:rPr lang="en-US" sz="2400" dirty="0"/>
              <a:t>Knick l. 2311</a:t>
            </a:r>
          </a:p>
          <a:p>
            <a:pPr lvl="1" eaLnBrk="1" hangingPunct="1"/>
            <a:r>
              <a:rPr lang="en-US" sz="2400" dirty="0"/>
              <a:t>Feast of the Circumcision </a:t>
            </a:r>
          </a:p>
          <a:p>
            <a:pPr lvl="1" eaLnBrk="1" hangingPunct="1"/>
            <a:r>
              <a:rPr lang="en-US" sz="2400" dirty="0"/>
              <a:t>Deut. 10:16: </a:t>
            </a:r>
            <a:r>
              <a:rPr lang="en-US" sz="2400" dirty="0" smtClean="0"/>
              <a:t>Circumcise </a:t>
            </a:r>
            <a:r>
              <a:rPr lang="en-US" sz="2400" dirty="0"/>
              <a:t>therefore the foreskins of your heart and be no more stiff-necked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IV	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Bercilak’s</a:t>
            </a:r>
            <a:r>
              <a:rPr lang="en-US" dirty="0"/>
              <a:t> revelations l. 2338</a:t>
            </a:r>
          </a:p>
          <a:p>
            <a:pPr eaLnBrk="1" hangingPunct="1"/>
            <a:r>
              <a:rPr lang="en-US" dirty="0"/>
              <a:t>Gawain’s confessions </a:t>
            </a:r>
          </a:p>
          <a:p>
            <a:pPr lvl="1" eaLnBrk="1" hangingPunct="1"/>
            <a:r>
              <a:rPr lang="en-US" dirty="0"/>
              <a:t>Earlier confession. L.  </a:t>
            </a:r>
            <a:r>
              <a:rPr lang="en-US" dirty="0" smtClean="0"/>
              <a:t>1880</a:t>
            </a:r>
          </a:p>
          <a:p>
            <a:pPr lvl="2"/>
            <a:r>
              <a:rPr lang="en-US" dirty="0" smtClean="0"/>
              <a:t>“fully and frankly he spoke of his sins”</a:t>
            </a:r>
            <a:endParaRPr lang="en-US" dirty="0"/>
          </a:p>
          <a:p>
            <a:pPr lvl="1" eaLnBrk="1" hangingPunct="1"/>
            <a:r>
              <a:rPr lang="en-US" dirty="0"/>
              <a:t>Confession to GK	L. 2385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IV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role of women</a:t>
            </a:r>
          </a:p>
          <a:p>
            <a:pPr lvl="1" eaLnBrk="1" hangingPunct="1"/>
            <a:r>
              <a:rPr lang="en-US" dirty="0"/>
              <a:t>Gawain’s tirade L. </a:t>
            </a:r>
            <a:r>
              <a:rPr lang="en-US" dirty="0" smtClean="0"/>
              <a:t>2411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Morgan L. 2444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IV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Return to Camelot</a:t>
            </a:r>
          </a:p>
          <a:p>
            <a:pPr lvl="1" eaLnBrk="1" hangingPunct="1"/>
            <a:r>
              <a:rPr lang="en-US" sz="4000"/>
              <a:t>The Garter’s meaning</a:t>
            </a:r>
          </a:p>
          <a:p>
            <a:pPr lvl="1" eaLnBrk="1" hangingPunct="1"/>
            <a:r>
              <a:rPr lang="en-US" sz="4000"/>
              <a:t>Dualism in Camelot</a:t>
            </a:r>
          </a:p>
          <a:p>
            <a:pPr lvl="1" eaLnBrk="1" hangingPunct="1"/>
            <a:r>
              <a:rPr lang="en-US" sz="4000"/>
              <a:t>Gawain has been tested:	</a:t>
            </a:r>
          </a:p>
          <a:p>
            <a:pPr lvl="2" eaLnBrk="1" hangingPunct="1"/>
            <a:r>
              <a:rPr lang="en-US" sz="3600"/>
              <a:t>Strength/Frailty; Honor/Cowardice</a:t>
            </a:r>
          </a:p>
          <a:p>
            <a:pPr lvl="2" eaLnBrk="1" hangingPunct="1"/>
            <a:r>
              <a:rPr lang="en-US" sz="3600"/>
              <a:t>Fidelity/Trickery; Masc./Feminine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SGGK—Summary points</a:t>
            </a:r>
            <a:br>
              <a:rPr lang="en-US" sz="4000"/>
            </a:br>
            <a:endParaRPr lang="en-US" sz="40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Complex structure </a:t>
            </a:r>
          </a:p>
          <a:p>
            <a:pPr eaLnBrk="1" hangingPunct="1"/>
            <a:r>
              <a:rPr lang="en-US"/>
              <a:t>Romance:  genre concerned with Knightly Identity</a:t>
            </a:r>
          </a:p>
          <a:p>
            <a:pPr eaLnBrk="1" hangingPunct="1"/>
            <a:r>
              <a:rPr lang="en-US"/>
              <a:t>	Honor</a:t>
            </a:r>
          </a:p>
          <a:p>
            <a:pPr eaLnBrk="1" hangingPunct="1"/>
            <a:r>
              <a:rPr lang="en-US"/>
              <a:t>	Masculinity</a:t>
            </a:r>
          </a:p>
          <a:p>
            <a:pPr eaLnBrk="1" hangingPunct="1"/>
            <a:r>
              <a:rPr lang="en-US"/>
              <a:t>	Sexuality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SGGK—Summary points</a:t>
            </a:r>
            <a:br>
              <a:rPr lang="en-US" sz="4000"/>
            </a:br>
            <a:endParaRPr lang="en-US" sz="40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Poem explores questions of flaws in knightly</a:t>
            </a:r>
          </a:p>
          <a:p>
            <a:pPr eaLnBrk="1" hangingPunct="1"/>
            <a:r>
              <a:rPr lang="en-US"/>
              <a:t>     character/chivalry</a:t>
            </a:r>
          </a:p>
          <a:p>
            <a:pPr eaLnBrk="1" hangingPunct="1"/>
            <a:r>
              <a:rPr lang="en-US"/>
              <a:t>Strong Christian component in the text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4863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0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257300"/>
            <a:ext cx="7721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0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III--Overview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The Two Hunts </a:t>
            </a:r>
          </a:p>
          <a:p>
            <a:pPr eaLnBrk="1" hangingPunct="1"/>
            <a:r>
              <a:rPr lang="en-US" sz="4000" dirty="0"/>
              <a:t>The Agreement with </a:t>
            </a:r>
            <a:r>
              <a:rPr lang="en-US" sz="4000" dirty="0" err="1" smtClean="0"/>
              <a:t>Bercilak</a:t>
            </a:r>
            <a:endParaRPr lang="en-US" sz="4000" dirty="0" smtClean="0"/>
          </a:p>
          <a:p>
            <a:pPr eaLnBrk="1" hangingPunct="1"/>
            <a:r>
              <a:rPr lang="en-US" sz="4000" dirty="0" smtClean="0"/>
              <a:t>Questioning the text:  Why all these detailed hunting scenes</a:t>
            </a:r>
            <a:r>
              <a:rPr lang="en-US" sz="4000" dirty="0" smtClean="0"/>
              <a:t>? (l. 1330 </a:t>
            </a:r>
            <a:r>
              <a:rPr lang="en-US" sz="4000" dirty="0" err="1" smtClean="0"/>
              <a:t>ff</a:t>
            </a:r>
            <a:r>
              <a:rPr lang="en-US" sz="4000" dirty="0" smtClean="0"/>
              <a:t>). 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Two Hunts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Hunting and Seduction </a:t>
            </a:r>
            <a:r>
              <a:rPr lang="en-US" dirty="0" smtClean="0"/>
              <a:t>juxtaposed</a:t>
            </a:r>
          </a:p>
          <a:p>
            <a:pPr eaLnBrk="1" hangingPunct="1"/>
            <a:r>
              <a:rPr lang="en-US" dirty="0" smtClean="0"/>
              <a:t>The deer hunt (l. 1137 </a:t>
            </a:r>
            <a:r>
              <a:rPr lang="en-US" dirty="0" err="1" smtClean="0"/>
              <a:t>ff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Gawain “hunted” (l. 1182 </a:t>
            </a:r>
            <a:r>
              <a:rPr lang="en-US" dirty="0" err="1" smtClean="0"/>
              <a:t>ff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/>
            <a:r>
              <a:rPr lang="en-US" dirty="0"/>
              <a:t>Gawain’s Identity Challenged (ex. l</a:t>
            </a:r>
            <a:r>
              <a:rPr lang="en-US" dirty="0" smtClean="0"/>
              <a:t>. </a:t>
            </a:r>
            <a:r>
              <a:rPr lang="en-US" dirty="0"/>
              <a:t>1290 ff. ; l. </a:t>
            </a:r>
            <a:r>
              <a:rPr lang="en-US" dirty="0" smtClean="0"/>
              <a:t>1481ff; ll. 1514 </a:t>
            </a:r>
            <a:r>
              <a:rPr lang="en-US" dirty="0" err="1" smtClean="0"/>
              <a:t>ff</a:t>
            </a:r>
            <a:r>
              <a:rPr lang="en-US" dirty="0" smtClean="0"/>
              <a:t>)</a:t>
            </a:r>
            <a:endParaRPr lang="en-US" dirty="0"/>
          </a:p>
          <a:p>
            <a:pPr eaLnBrk="1" hangingPunct="1"/>
            <a:r>
              <a:rPr lang="en-US" dirty="0"/>
              <a:t>The </a:t>
            </a:r>
            <a:r>
              <a:rPr lang="en-US" dirty="0" smtClean="0"/>
              <a:t>Girdle </a:t>
            </a:r>
            <a:r>
              <a:rPr lang="en-US" dirty="0"/>
              <a:t>(l. 1829)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-76200"/>
            <a:ext cx="5121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Gawain’s Identity Challenged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Are you Gawain?</a:t>
            </a:r>
          </a:p>
          <a:p>
            <a:pPr eaLnBrk="1" hangingPunct="1"/>
            <a:r>
              <a:rPr lang="en-US" sz="4000" dirty="0"/>
              <a:t>Hunted and torn </a:t>
            </a:r>
            <a:r>
              <a:rPr lang="en-US" sz="4000" dirty="0" smtClean="0"/>
              <a:t>apart (l. 1920-21)</a:t>
            </a:r>
            <a:endParaRPr lang="en-US" sz="4000" dirty="0"/>
          </a:p>
          <a:p>
            <a:pPr eaLnBrk="1" hangingPunct="1"/>
            <a:r>
              <a:rPr lang="en-US" sz="4000" dirty="0" smtClean="0"/>
              <a:t>Feminized</a:t>
            </a:r>
          </a:p>
          <a:p>
            <a:pPr eaLnBrk="1" hangingPunct="1"/>
            <a:r>
              <a:rPr lang="en-US" sz="4000" dirty="0" smtClean="0"/>
              <a:t>What if Gawain had accepted the wife’s offer: L. 1237?</a:t>
            </a:r>
          </a:p>
          <a:p>
            <a:r>
              <a:rPr lang="en-US" sz="4000" dirty="0" smtClean="0"/>
              <a:t>“</a:t>
            </a:r>
            <a:r>
              <a:rPr lang="en-US" sz="4000" dirty="0" err="1" smtClean="0"/>
              <a:t>Ȝe</a:t>
            </a:r>
            <a:r>
              <a:rPr lang="en-US" sz="4000" dirty="0" smtClean="0"/>
              <a:t> </a:t>
            </a:r>
            <a:r>
              <a:rPr lang="en-US" sz="4000" dirty="0" err="1"/>
              <a:t>ar</a:t>
            </a:r>
            <a:r>
              <a:rPr lang="en-US" sz="4000" dirty="0"/>
              <a:t> </a:t>
            </a:r>
            <a:r>
              <a:rPr lang="en-US" sz="4000" dirty="0" err="1"/>
              <a:t>welcum</a:t>
            </a:r>
            <a:r>
              <a:rPr lang="en-US" sz="4000" dirty="0"/>
              <a:t> to my </a:t>
            </a:r>
            <a:r>
              <a:rPr lang="en-US" sz="4000" dirty="0" err="1" smtClean="0"/>
              <a:t>cors</a:t>
            </a:r>
            <a:r>
              <a:rPr lang="en-US" sz="4000" dirty="0" smtClean="0"/>
              <a:t>” 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Fit III</a:t>
            </a:r>
          </a:p>
        </p:txBody>
      </p:sp>
      <p:sp>
        <p:nvSpPr>
          <p:cNvPr id="37891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Agreement with Bercilak</a:t>
            </a:r>
          </a:p>
          <a:p>
            <a:pPr eaLnBrk="1" hangingPunct="1"/>
            <a:r>
              <a:rPr lang="en-US"/>
              <a:t>Line 1380 ff.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IV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challenge at the Green Chapel</a:t>
            </a:r>
          </a:p>
          <a:p>
            <a:r>
              <a:rPr lang="en-US" dirty="0" smtClean="0"/>
              <a:t>The importance of the religious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6709</TotalTime>
  <Words>299</Words>
  <Application>Microsoft Macintosh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Cotton Nero A.x.</vt:lpstr>
      <vt:lpstr>PowerPoint Presentation</vt:lpstr>
      <vt:lpstr>PowerPoint Presentation</vt:lpstr>
      <vt:lpstr>Fit III--Overview </vt:lpstr>
      <vt:lpstr>The Two Hunts </vt:lpstr>
      <vt:lpstr>PowerPoint Presentation</vt:lpstr>
      <vt:lpstr>Gawain’s Identity Challenged</vt:lpstr>
      <vt:lpstr>Fit III</vt:lpstr>
      <vt:lpstr>Fit IV Overview</vt:lpstr>
      <vt:lpstr>Fit IV</vt:lpstr>
      <vt:lpstr>Fit IV </vt:lpstr>
      <vt:lpstr>Fit IV </vt:lpstr>
      <vt:lpstr>Fit IV</vt:lpstr>
      <vt:lpstr>PowerPoint Presentation</vt:lpstr>
      <vt:lpstr>SGGK—Summary points </vt:lpstr>
      <vt:lpstr>SGGK—Summary points 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Lampert-Weissig</dc:creator>
  <cp:keywords/>
  <cp:lastModifiedBy>xxx xxx</cp:lastModifiedBy>
  <cp:revision>22</cp:revision>
  <dcterms:created xsi:type="dcterms:W3CDTF">2010-10-21T03:19:43Z</dcterms:created>
  <dcterms:modified xsi:type="dcterms:W3CDTF">2019-10-23T15:06:05Z</dcterms:modified>
</cp:coreProperties>
</file>