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57" r:id="rId3"/>
    <p:sldId id="262" r:id="rId4"/>
    <p:sldId id="265" r:id="rId5"/>
    <p:sldId id="293" r:id="rId6"/>
    <p:sldId id="266" r:id="rId7"/>
    <p:sldId id="267" r:id="rId8"/>
    <p:sldId id="268" r:id="rId9"/>
    <p:sldId id="269" r:id="rId10"/>
    <p:sldId id="270" r:id="rId11"/>
    <p:sldId id="290" r:id="rId12"/>
    <p:sldId id="292"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457200" rtl="0" eaLnBrk="1" latinLnBrk="0" hangingPunct="1">
      <a:defRPr kern="1200">
        <a:solidFill>
          <a:schemeClr val="tx1"/>
        </a:solidFill>
        <a:latin typeface="Arial" charset="0"/>
        <a:ea typeface="+mn-ea"/>
        <a:cs typeface="+mn-cs"/>
      </a:defRPr>
    </a:lvl6pPr>
    <a:lvl7pPr marL="2743200" algn="l" defTabSz="457200" rtl="0" eaLnBrk="1" latinLnBrk="0" hangingPunct="1">
      <a:defRPr kern="1200">
        <a:solidFill>
          <a:schemeClr val="tx1"/>
        </a:solidFill>
        <a:latin typeface="Arial" charset="0"/>
        <a:ea typeface="+mn-ea"/>
        <a:cs typeface="+mn-cs"/>
      </a:defRPr>
    </a:lvl7pPr>
    <a:lvl8pPr marL="3200400" algn="l" defTabSz="457200" rtl="0" eaLnBrk="1" latinLnBrk="0" hangingPunct="1">
      <a:defRPr kern="1200">
        <a:solidFill>
          <a:schemeClr val="tx1"/>
        </a:solidFill>
        <a:latin typeface="Arial" charset="0"/>
        <a:ea typeface="+mn-ea"/>
        <a:cs typeface="+mn-cs"/>
      </a:defRPr>
    </a:lvl8pPr>
    <a:lvl9pPr marL="3657600" algn="l" defTabSz="4572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936"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5DE88E-9E35-684D-86FE-3E07932ACD8F}" type="datetimeFigureOut">
              <a:rPr lang="en-US" smtClean="0"/>
              <a:t>10/9/19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04744D-5347-FE41-AD07-1A614A3F7DC5}" type="slidenum">
              <a:rPr lang="en-US" smtClean="0"/>
              <a:t>‹#›</a:t>
            </a:fld>
            <a:endParaRPr lang="en-US"/>
          </a:p>
        </p:txBody>
      </p:sp>
    </p:spTree>
    <p:extLst>
      <p:ext uri="{BB962C8B-B14F-4D97-AF65-F5344CB8AC3E}">
        <p14:creationId xmlns:p14="http://schemas.microsoft.com/office/powerpoint/2010/main" val="86841809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britannica.com/biography/Wat-Tyler" TargetMode="External"/><Relationship Id="rId4" Type="http://schemas.openxmlformats.org/officeDocument/2006/relationships/hyperlink" Target="https://www.britannica.com/topic/free-trade" TargetMode="External"/><Relationship Id="rId5" Type="http://schemas.openxmlformats.org/officeDocument/2006/relationships/hyperlink" Target="https://www.britannica.com/topic/serfdom" TargetMode="External"/><Relationship Id="rId6" Type="http://schemas.openxmlformats.org/officeDocument/2006/relationships/hyperlink" Target="https://www.britannica.com/topic/forced-labour" TargetMode="External"/><Relationship Id="rId7" Type="http://schemas.openxmlformats.org/officeDocument/2006/relationships/hyperlink" Target="https://www.britannica.com/biography/Simon-of-Sudbury" TargetMode="External"/><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Kentish men, under </a:t>
            </a:r>
            <a:r>
              <a:rPr lang="en-US" dirty="0" smtClean="0">
                <a:hlinkClick r:id="rId3"/>
              </a:rPr>
              <a:t>Wat Tyler</a:t>
            </a:r>
            <a:r>
              <a:rPr lang="en-US" dirty="0" smtClean="0"/>
              <a:t> (</a:t>
            </a:r>
            <a:r>
              <a:rPr lang="en-US" i="1" dirty="0" smtClean="0"/>
              <a:t>q.v.</a:t>
            </a:r>
            <a:r>
              <a:rPr lang="en-US" dirty="0" smtClean="0"/>
              <a:t>), entered London, where they massacred some Flemish merchants and razed the palace of the king’s uncle, the unpopular John of Gaunt, Duke of Lancaster. The government was compelled to negotiate. On the 14th Richard met the men of Essex outside London at Mile End, where he promised cheap land, </a:t>
            </a:r>
            <a:r>
              <a:rPr lang="en-US" dirty="0" smtClean="0">
                <a:hlinkClick r:id="rId4"/>
              </a:rPr>
              <a:t>free trade</a:t>
            </a:r>
            <a:r>
              <a:rPr lang="en-US" dirty="0" smtClean="0"/>
              <a:t>, and the abolition of </a:t>
            </a:r>
            <a:r>
              <a:rPr lang="en-US" dirty="0" smtClean="0">
                <a:hlinkClick r:id="rId5"/>
              </a:rPr>
              <a:t>serfdom</a:t>
            </a:r>
            <a:r>
              <a:rPr lang="en-US" dirty="0" smtClean="0"/>
              <a:t> and </a:t>
            </a:r>
            <a:r>
              <a:rPr lang="en-US" dirty="0" smtClean="0">
                <a:hlinkClick r:id="rId6"/>
              </a:rPr>
              <a:t>forced labour</a:t>
            </a:r>
            <a:r>
              <a:rPr lang="en-US" dirty="0" smtClean="0"/>
              <a:t>. During the king’s absence, the Kentish rebels in the city forced the surrender of the Tower of London; the chancellor, Archbishop </a:t>
            </a:r>
            <a:r>
              <a:rPr lang="en-US" dirty="0" smtClean="0">
                <a:hlinkClick r:id="rId7"/>
              </a:rPr>
              <a:t>Simon of Sudbury</a:t>
            </a:r>
            <a:r>
              <a:rPr lang="en-US" dirty="0" smtClean="0"/>
              <a:t>, and the treasurer, Sir Robert Hales, both of whom were held responsible for the poll tax, were beheaded. https://</a:t>
            </a:r>
            <a:r>
              <a:rPr lang="en-US" dirty="0" err="1" smtClean="0"/>
              <a:t>www.britannica.com</a:t>
            </a:r>
            <a:r>
              <a:rPr lang="en-US" dirty="0" smtClean="0"/>
              <a:t>/event/Peasants-Revolt</a:t>
            </a:r>
            <a:endParaRPr lang="en-US" dirty="0"/>
          </a:p>
        </p:txBody>
      </p:sp>
      <p:sp>
        <p:nvSpPr>
          <p:cNvPr id="4" name="Slide Number Placeholder 3"/>
          <p:cNvSpPr>
            <a:spLocks noGrp="1"/>
          </p:cNvSpPr>
          <p:nvPr>
            <p:ph type="sldNum" sz="quarter" idx="10"/>
          </p:nvPr>
        </p:nvSpPr>
        <p:spPr/>
        <p:txBody>
          <a:bodyPr/>
          <a:lstStyle/>
          <a:p>
            <a:fld id="{8604744D-5347-FE41-AD07-1A614A3F7DC5}" type="slidenum">
              <a:rPr lang="en-US" smtClean="0"/>
              <a:t>5</a:t>
            </a:fld>
            <a:endParaRPr lang="en-US"/>
          </a:p>
        </p:txBody>
      </p:sp>
    </p:spTree>
    <p:extLst>
      <p:ext uri="{BB962C8B-B14F-4D97-AF65-F5344CB8AC3E}">
        <p14:creationId xmlns:p14="http://schemas.microsoft.com/office/powerpoint/2010/main" val="1462945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2FA7BAA-EC54-5440-AC76-27E88F37E6D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A433299-4309-D44A-8396-E0C0E4FFA29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426D6F8-DBE4-3546-89E1-A6C2B6C5986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6EDEA92-63E3-984E-A046-B0CD72875DD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C736605-C15B-E345-97A9-492D08E9368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2716F37-D4D8-3B4F-A250-93D96AB63A1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576176B-C426-D444-9659-0240C6A0DC2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1254B0C-0627-9044-8822-F1AE614BD63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4C2EA54-6D63-974F-AA6B-7F2507D83A4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715D549-EFD1-504B-A73B-D5D7E89C3F1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ADCAA43-C1F1-8348-8EDF-C9986414690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3E3AAD4-B11F-0543-9A53-9D7FA75CF74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en.wikipedia.org/wiki/Image:DeathWatTylerFull.jpg" TargetMode="External"/><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t>Chaucer Lecture 2</a:t>
            </a:r>
          </a:p>
        </p:txBody>
      </p:sp>
      <p:pic>
        <p:nvPicPr>
          <p:cNvPr id="13315" name="Picture 5" descr="http://www.liu.edu/CWIS/CWP/LIBRARY/sc/chaucer/2miller2b.jpg"/>
          <p:cNvPicPr>
            <a:picLocks noChangeAspect="1" noChangeArrowheads="1"/>
          </p:cNvPicPr>
          <p:nvPr/>
        </p:nvPicPr>
        <p:blipFill>
          <a:blip r:embed="rId2"/>
          <a:srcRect/>
          <a:stretch>
            <a:fillRect/>
          </a:stretch>
        </p:blipFill>
        <p:spPr bwMode="auto">
          <a:xfrm>
            <a:off x="2733675" y="1123950"/>
            <a:ext cx="3676650" cy="461010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4"/>
          <p:cNvSpPr>
            <a:spLocks noGrp="1" noChangeArrowheads="1"/>
          </p:cNvSpPr>
          <p:nvPr>
            <p:ph type="title"/>
          </p:nvPr>
        </p:nvSpPr>
        <p:spPr/>
        <p:txBody>
          <a:bodyPr/>
          <a:lstStyle/>
          <a:p>
            <a:pPr eaLnBrk="1" hangingPunct="1"/>
            <a:r>
              <a:rPr lang="en-US"/>
              <a:t>Absolon at the window</a:t>
            </a:r>
          </a:p>
        </p:txBody>
      </p:sp>
      <p:sp>
        <p:nvSpPr>
          <p:cNvPr id="25603" name="Rectangle 15"/>
          <p:cNvSpPr>
            <a:spLocks noGrp="1" noChangeArrowheads="1"/>
          </p:cNvSpPr>
          <p:nvPr>
            <p:ph type="body" idx="1"/>
          </p:nvPr>
        </p:nvSpPr>
        <p:spPr/>
        <p:txBody>
          <a:bodyPr/>
          <a:lstStyle/>
          <a:p>
            <a:pPr eaLnBrk="1" hangingPunct="1"/>
            <a:r>
              <a:rPr lang="en-US"/>
              <a:t>Woos Alison with “courtly” language l. 590 ff</a:t>
            </a:r>
          </a:p>
          <a:p>
            <a:pPr eaLnBrk="1" hangingPunct="1"/>
            <a:r>
              <a:rPr lang="en-US"/>
              <a:t>Comedy emphasized through meter—line 639</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z="4000"/>
              <a:t>How does this tale “quit” the KT?</a:t>
            </a:r>
          </a:p>
        </p:txBody>
      </p:sp>
      <p:sp>
        <p:nvSpPr>
          <p:cNvPr id="26627" name="Rectangle 3"/>
          <p:cNvSpPr>
            <a:spLocks noGrp="1" noChangeArrowheads="1"/>
          </p:cNvSpPr>
          <p:nvPr>
            <p:ph type="body" idx="1"/>
          </p:nvPr>
        </p:nvSpPr>
        <p:spPr/>
        <p:txBody>
          <a:bodyPr/>
          <a:lstStyle/>
          <a:p>
            <a:pPr eaLnBrk="1" hangingPunct="1"/>
            <a:r>
              <a:rPr lang="en-US" dirty="0"/>
              <a:t>Emily and Alison</a:t>
            </a:r>
          </a:p>
          <a:p>
            <a:pPr lvl="1" eaLnBrk="1" hangingPunct="1"/>
            <a:r>
              <a:rPr lang="en-US" dirty="0"/>
              <a:t>Line 632 “</a:t>
            </a:r>
            <a:r>
              <a:rPr lang="en-US" dirty="0" err="1"/>
              <a:t>Teehee</a:t>
            </a:r>
            <a:r>
              <a:rPr lang="en-US" dirty="0"/>
              <a:t>” vs.</a:t>
            </a:r>
          </a:p>
          <a:p>
            <a:pPr lvl="1" eaLnBrk="1" hangingPunct="1"/>
            <a:r>
              <a:rPr lang="en-US" dirty="0"/>
              <a:t>Emily’s plea for Virginity </a:t>
            </a:r>
            <a:r>
              <a:rPr lang="en-US" dirty="0" smtClean="0"/>
              <a:t>in the Knight’s Tale</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t>Quitting the KT</a:t>
            </a:r>
          </a:p>
        </p:txBody>
      </p:sp>
      <p:sp>
        <p:nvSpPr>
          <p:cNvPr id="27651" name="Rectangle 3"/>
          <p:cNvSpPr>
            <a:spLocks noGrp="1" noChangeArrowheads="1"/>
          </p:cNvSpPr>
          <p:nvPr>
            <p:ph type="body" idx="1"/>
          </p:nvPr>
        </p:nvSpPr>
        <p:spPr/>
        <p:txBody>
          <a:bodyPr/>
          <a:lstStyle/>
          <a:p>
            <a:pPr eaLnBrk="1" hangingPunct="1"/>
            <a:r>
              <a:rPr lang="en-US"/>
              <a:t>Treatment of courtliness/courtly love</a:t>
            </a:r>
          </a:p>
          <a:p>
            <a:pPr eaLnBrk="1" hangingPunct="1"/>
            <a:endParaRPr lang="en-US"/>
          </a:p>
          <a:p>
            <a:pPr eaLnBrk="1" hangingPunct="1"/>
            <a:r>
              <a:rPr lang="en-US"/>
              <a:t>Treatment of chivalry—the tub plot</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title"/>
          </p:nvPr>
        </p:nvSpPr>
        <p:spPr/>
        <p:txBody>
          <a:bodyPr/>
          <a:lstStyle/>
          <a:p>
            <a:pPr eaLnBrk="1" hangingPunct="1"/>
            <a:r>
              <a:rPr lang="en-US"/>
              <a:t>The Miller</a:t>
            </a:r>
          </a:p>
        </p:txBody>
      </p:sp>
      <p:pic>
        <p:nvPicPr>
          <p:cNvPr id="14339" name="Picture 6" descr="http://www.liu.edu/CWIS/CWP/LIBRARY/sc/chaucer/2miller2b.jpg"/>
          <p:cNvPicPr>
            <a:picLocks noChangeAspect="1" noChangeArrowheads="1"/>
          </p:cNvPicPr>
          <p:nvPr/>
        </p:nvPicPr>
        <p:blipFill>
          <a:blip r:embed="rId2"/>
          <a:srcRect/>
          <a:stretch>
            <a:fillRect/>
          </a:stretch>
        </p:blipFill>
        <p:spPr bwMode="auto">
          <a:xfrm>
            <a:off x="2733675" y="1123950"/>
            <a:ext cx="3676650" cy="461010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t>The Miller’s Tale</a:t>
            </a:r>
          </a:p>
        </p:txBody>
      </p:sp>
      <p:sp>
        <p:nvSpPr>
          <p:cNvPr id="18435" name="Rectangle 3"/>
          <p:cNvSpPr>
            <a:spLocks noGrp="1" noChangeArrowheads="1"/>
          </p:cNvSpPr>
          <p:nvPr>
            <p:ph type="body" idx="1"/>
          </p:nvPr>
        </p:nvSpPr>
        <p:spPr>
          <a:xfrm>
            <a:off x="381000" y="1524000"/>
            <a:ext cx="8229600" cy="4525963"/>
          </a:xfrm>
        </p:spPr>
        <p:txBody>
          <a:bodyPr/>
          <a:lstStyle/>
          <a:p>
            <a:pPr eaLnBrk="1" hangingPunct="1"/>
            <a:r>
              <a:rPr lang="en-US" sz="4000" dirty="0"/>
              <a:t>Follows the Knight’s Tale</a:t>
            </a:r>
          </a:p>
          <a:p>
            <a:pPr eaLnBrk="1" hangingPunct="1">
              <a:buFontTx/>
              <a:buNone/>
            </a:pPr>
            <a:r>
              <a:rPr lang="en-US" sz="4000" dirty="0"/>
              <a:t>	KT is a romance in high style</a:t>
            </a:r>
          </a:p>
          <a:p>
            <a:pPr eaLnBrk="1" hangingPunct="1">
              <a:buFontTx/>
              <a:buNone/>
            </a:pPr>
            <a:r>
              <a:rPr lang="en-US" sz="4000" dirty="0"/>
              <a:t>	Classical Allusion/Fate</a:t>
            </a:r>
          </a:p>
          <a:p>
            <a:pPr eaLnBrk="1" hangingPunct="1">
              <a:buFontTx/>
              <a:buNone/>
            </a:pPr>
            <a:endParaRPr lang="en-US" sz="4000"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z="4800"/>
              <a:t>“Quiting”	</a:t>
            </a:r>
          </a:p>
        </p:txBody>
      </p:sp>
      <p:sp>
        <p:nvSpPr>
          <p:cNvPr id="19459" name="Rectangle 3"/>
          <p:cNvSpPr>
            <a:spLocks noGrp="1" noChangeArrowheads="1"/>
          </p:cNvSpPr>
          <p:nvPr>
            <p:ph type="body" idx="1"/>
          </p:nvPr>
        </p:nvSpPr>
        <p:spPr/>
        <p:txBody>
          <a:bodyPr/>
          <a:lstStyle/>
          <a:p>
            <a:pPr eaLnBrk="1" hangingPunct="1"/>
            <a:r>
              <a:rPr lang="en-US" sz="4000"/>
              <a:t>The Miller “quites” the Knight</a:t>
            </a:r>
          </a:p>
          <a:p>
            <a:pPr lvl="1" eaLnBrk="1" hangingPunct="1"/>
            <a:r>
              <a:rPr lang="en-US" sz="3600"/>
              <a:t>Absolon “quites” Nicholas</a:t>
            </a:r>
          </a:p>
          <a:p>
            <a:pPr lvl="1" eaLnBrk="1" hangingPunct="1"/>
            <a:r>
              <a:rPr lang="en-US" sz="3600"/>
              <a:t>Estates Satire </a:t>
            </a:r>
          </a:p>
          <a:p>
            <a:pPr lvl="2" eaLnBrk="1" hangingPunct="1"/>
            <a:r>
              <a:rPr lang="en-US" sz="3200"/>
              <a:t>Chaucer’s “disclaimer” (GP, l. 745 ff)</a:t>
            </a:r>
          </a:p>
          <a:p>
            <a:pPr lvl="1" eaLnBrk="1" hangingPunct="1"/>
            <a:r>
              <a:rPr lang="en-US" sz="3600"/>
              <a:t>Peasant’s Rebellion 1381</a:t>
            </a:r>
          </a:p>
          <a:p>
            <a:pPr lvl="2" eaLnBrk="1" hangingPunct="1"/>
            <a:r>
              <a:rPr lang="en-US" sz="3200"/>
              <a:t>Whan Adam delved and Eve span,</a:t>
            </a:r>
          </a:p>
          <a:p>
            <a:pPr lvl="3" eaLnBrk="1" hangingPunct="1"/>
            <a:r>
              <a:rPr lang="en-US" sz="2800"/>
              <a:t>Who was then the gentleman?</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dirty="0"/>
              <a:t>1381 </a:t>
            </a:r>
            <a:r>
              <a:rPr lang="en-US" dirty="0" smtClean="0"/>
              <a:t>Rebellion</a:t>
            </a:r>
            <a:endParaRPr lang="en-US" dirty="0"/>
          </a:p>
        </p:txBody>
      </p:sp>
      <p:sp>
        <p:nvSpPr>
          <p:cNvPr id="21507" name="Rectangle 3"/>
          <p:cNvSpPr>
            <a:spLocks noGrp="1" noChangeArrowheads="1"/>
          </p:cNvSpPr>
          <p:nvPr>
            <p:ph type="body" idx="1"/>
          </p:nvPr>
        </p:nvSpPr>
        <p:spPr/>
        <p:txBody>
          <a:bodyPr/>
          <a:lstStyle/>
          <a:p>
            <a:pPr eaLnBrk="1" hangingPunct="1"/>
            <a:r>
              <a:rPr lang="en-US">
                <a:solidFill>
                  <a:srgbClr val="000000"/>
                </a:solidFill>
                <a:hlinkClick r:id="rId3" tooltip="Enlarge"/>
              </a:rPr>
              <a:t> </a:t>
            </a:r>
            <a:endParaRPr lang="en-US">
              <a:solidFill>
                <a:srgbClr val="000000"/>
              </a:solidFill>
            </a:endParaRPr>
          </a:p>
          <a:p>
            <a:pPr eaLnBrk="1" hangingPunct="1"/>
            <a:endParaRPr lang="en-US">
              <a:solidFill>
                <a:srgbClr val="000000"/>
              </a:solidFill>
            </a:endParaRPr>
          </a:p>
        </p:txBody>
      </p:sp>
      <p:pic>
        <p:nvPicPr>
          <p:cNvPr id="21508" name="Picture 5" descr="The image “http://upload.wikimedia.org/wikipedia/commons/5/57/DeathWatTylerFull.jpg” cannot be displayed, because it contains errors."/>
          <p:cNvPicPr>
            <a:picLocks noChangeAspect="1" noChangeArrowheads="1"/>
          </p:cNvPicPr>
          <p:nvPr/>
        </p:nvPicPr>
        <p:blipFill>
          <a:blip r:embed="rId4"/>
          <a:srcRect/>
          <a:stretch>
            <a:fillRect/>
          </a:stretch>
        </p:blipFill>
        <p:spPr bwMode="auto">
          <a:xfrm>
            <a:off x="2514600" y="2743200"/>
            <a:ext cx="4248150" cy="3305175"/>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6"/>
          <p:cNvSpPr>
            <a:spLocks noGrp="1" noChangeArrowheads="1"/>
          </p:cNvSpPr>
          <p:nvPr>
            <p:ph type="title"/>
          </p:nvPr>
        </p:nvSpPr>
        <p:spPr/>
        <p:txBody>
          <a:bodyPr/>
          <a:lstStyle/>
          <a:p>
            <a:pPr eaLnBrk="1" hangingPunct="1"/>
            <a:r>
              <a:rPr lang="en-US"/>
              <a:t>Genre vs. Genre</a:t>
            </a:r>
          </a:p>
        </p:txBody>
      </p:sp>
      <p:sp>
        <p:nvSpPr>
          <p:cNvPr id="20483" name="Rectangle 7"/>
          <p:cNvSpPr>
            <a:spLocks noGrp="1" noChangeArrowheads="1"/>
          </p:cNvSpPr>
          <p:nvPr>
            <p:ph type="body" idx="1"/>
          </p:nvPr>
        </p:nvSpPr>
        <p:spPr/>
        <p:txBody>
          <a:bodyPr/>
          <a:lstStyle/>
          <a:p>
            <a:pPr eaLnBrk="1" hangingPunct="1"/>
            <a:r>
              <a:rPr lang="en-US" sz="3600"/>
              <a:t>Romance (Knight’s Tale)</a:t>
            </a:r>
          </a:p>
          <a:p>
            <a:pPr eaLnBrk="1" hangingPunct="1"/>
            <a:r>
              <a:rPr lang="en-US" sz="3600"/>
              <a:t>Fabliau (Miller’s Tale)</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t>Cast of Characters</a:t>
            </a:r>
          </a:p>
        </p:txBody>
      </p:sp>
      <p:sp>
        <p:nvSpPr>
          <p:cNvPr id="22531" name="Rectangle 3"/>
          <p:cNvSpPr>
            <a:spLocks noGrp="1" noChangeArrowheads="1"/>
          </p:cNvSpPr>
          <p:nvPr>
            <p:ph type="body" idx="1"/>
          </p:nvPr>
        </p:nvSpPr>
        <p:spPr/>
        <p:txBody>
          <a:bodyPr/>
          <a:lstStyle/>
          <a:p>
            <a:pPr eaLnBrk="1" hangingPunct="1"/>
            <a:r>
              <a:rPr lang="en-US" sz="4000"/>
              <a:t>A. Carpenter l. 80 ff</a:t>
            </a:r>
          </a:p>
          <a:p>
            <a:pPr eaLnBrk="1" hangingPunct="1"/>
            <a:r>
              <a:rPr lang="en-US" sz="4000"/>
              <a:t>B. “hende” Nicholas l. 91 ff</a:t>
            </a:r>
          </a:p>
          <a:p>
            <a:pPr eaLnBrk="1" hangingPunct="1"/>
            <a:r>
              <a:rPr lang="en-US" sz="4000"/>
              <a:t>C. Alison l. 112 ff</a:t>
            </a:r>
          </a:p>
          <a:p>
            <a:pPr eaLnBrk="1" hangingPunct="1"/>
            <a:r>
              <a:rPr lang="en-US" sz="4000"/>
              <a:t>D. Absolon l. 204 ff</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dirty="0" smtClean="0"/>
              <a:t>Nicolas and </a:t>
            </a:r>
            <a:r>
              <a:rPr lang="en-US" dirty="0" err="1" smtClean="0"/>
              <a:t>Alisoun</a:t>
            </a:r>
            <a:r>
              <a:rPr lang="en-US" dirty="0" smtClean="0"/>
              <a:t>. </a:t>
            </a:r>
            <a:r>
              <a:rPr lang="en-US" dirty="0"/>
              <a:t>163 </a:t>
            </a:r>
            <a:r>
              <a:rPr lang="en-US" dirty="0" err="1"/>
              <a:t>ff</a:t>
            </a:r>
            <a:endParaRPr lang="en-US" dirty="0"/>
          </a:p>
        </p:txBody>
      </p:sp>
      <p:sp>
        <p:nvSpPr>
          <p:cNvPr id="23555" name="Rectangle 3"/>
          <p:cNvSpPr>
            <a:spLocks noGrp="1" noChangeArrowheads="1"/>
          </p:cNvSpPr>
          <p:nvPr>
            <p:ph type="body" idx="1"/>
          </p:nvPr>
        </p:nvSpPr>
        <p:spPr/>
        <p:txBody>
          <a:bodyPr/>
          <a:lstStyle/>
          <a:p>
            <a:pPr eaLnBrk="1" hangingPunct="1"/>
            <a:r>
              <a:rPr lang="en-US" sz="4000" dirty="0" smtClean="0"/>
              <a:t>Parody </a:t>
            </a:r>
            <a:r>
              <a:rPr lang="en-US" sz="4000" dirty="0"/>
              <a:t>of Courtly </a:t>
            </a:r>
            <a:r>
              <a:rPr lang="en-US" sz="4000" dirty="0" smtClean="0"/>
              <a:t>Love and </a:t>
            </a:r>
            <a:r>
              <a:rPr lang="en-US" sz="4000" smtClean="0"/>
              <a:t>the Knight’s Tale</a:t>
            </a:r>
            <a:endParaRPr lang="en-US" sz="40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1"/>
          <p:cNvSpPr>
            <a:spLocks noGrp="1" noChangeArrowheads="1"/>
          </p:cNvSpPr>
          <p:nvPr>
            <p:ph type="title"/>
          </p:nvPr>
        </p:nvSpPr>
        <p:spPr/>
        <p:txBody>
          <a:bodyPr/>
          <a:lstStyle/>
          <a:p>
            <a:pPr eaLnBrk="1" hangingPunct="1"/>
            <a:r>
              <a:rPr lang="en-US" dirty="0"/>
              <a:t>The Plot with the Tubs</a:t>
            </a:r>
          </a:p>
        </p:txBody>
      </p:sp>
      <p:sp>
        <p:nvSpPr>
          <p:cNvPr id="2" name="Content Placeholder 1"/>
          <p:cNvSpPr>
            <a:spLocks noGrp="1"/>
          </p:cNvSpPr>
          <p:nvPr>
            <p:ph idx="1"/>
          </p:nvPr>
        </p:nvSpPr>
        <p:spPr/>
        <p:txBody>
          <a:bodyPr/>
          <a:lstStyle/>
          <a:p>
            <a:r>
              <a:rPr lang="en-US" dirty="0" smtClean="0"/>
              <a:t>Alison’s trick line 615 ff. </a:t>
            </a:r>
          </a:p>
          <a:p>
            <a:r>
              <a:rPr lang="en-US" dirty="0" smtClean="0"/>
              <a:t>Nicholas, </a:t>
            </a:r>
            <a:r>
              <a:rPr lang="en-US" dirty="0" err="1" smtClean="0"/>
              <a:t>Absolon</a:t>
            </a:r>
            <a:r>
              <a:rPr lang="en-US" dirty="0" smtClean="0"/>
              <a:t> and the coming of the flood, 690 ff. </a:t>
            </a:r>
            <a:endParaRPr lang="en-US"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5088</TotalTime>
  <Words>354</Words>
  <Application>Microsoft Macintosh PowerPoint</Application>
  <PresentationFormat>On-screen Show (4:3)</PresentationFormat>
  <Paragraphs>42</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 Design</vt:lpstr>
      <vt:lpstr>Chaucer Lecture 2</vt:lpstr>
      <vt:lpstr>The Miller</vt:lpstr>
      <vt:lpstr>The Miller’s Tale</vt:lpstr>
      <vt:lpstr>“Quiting” </vt:lpstr>
      <vt:lpstr>1381 Rebellion</vt:lpstr>
      <vt:lpstr>Genre vs. Genre</vt:lpstr>
      <vt:lpstr>Cast of Characters</vt:lpstr>
      <vt:lpstr>Nicolas and Alisoun. 163 ff</vt:lpstr>
      <vt:lpstr>The Plot with the Tubs</vt:lpstr>
      <vt:lpstr>Absolon at the window</vt:lpstr>
      <vt:lpstr>How does this tale “quit” the KT?</vt:lpstr>
      <vt:lpstr>Quitting the KT</vt:lpstr>
    </vt:vector>
  </TitlesOfParts>
  <Company>UCSD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  Chaucer Lecture 2</dc:title>
  <dc:creator>Lisa Lampert</dc:creator>
  <cp:keywords/>
  <cp:lastModifiedBy>xxx xxx</cp:lastModifiedBy>
  <cp:revision>22</cp:revision>
  <dcterms:created xsi:type="dcterms:W3CDTF">2010-10-11T03:34:16Z</dcterms:created>
  <dcterms:modified xsi:type="dcterms:W3CDTF">2019-10-09T19:55:51Z</dcterms:modified>
</cp:coreProperties>
</file>