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3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1" r:id="rId20"/>
    <p:sldId id="280" r:id="rId21"/>
    <p:sldId id="277" r:id="rId22"/>
    <p:sldId id="27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F2A8F-7153-044B-A800-3A0FCE3BEE99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A141B-22FC-6447-AF31-2C53A30E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3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Faustus</a:t>
            </a:r>
            <a:r>
              <a:rPr lang="en-US" baseline="0" dirty="0" smtClean="0"/>
              <a:t> company had a hell mouth, a </a:t>
            </a:r>
            <a:r>
              <a:rPr lang="en-US" baseline="0" dirty="0" err="1" smtClean="0"/>
              <a:t>sittie</a:t>
            </a:r>
            <a:r>
              <a:rPr lang="en-US" baseline="0" dirty="0" smtClean="0"/>
              <a:t> of Rome</a:t>
            </a:r>
            <a:r>
              <a:rPr lang="mr-IN" baseline="0" dirty="0" smtClean="0"/>
              <a:t>…</a:t>
            </a:r>
            <a:r>
              <a:rPr lang="en-US" baseline="0" dirty="0" smtClean="0"/>
              <a:t>I dragon in </a:t>
            </a:r>
            <a:r>
              <a:rPr lang="en-US" baseline="0" dirty="0" err="1" smtClean="0"/>
              <a:t>fostes</a:t>
            </a:r>
            <a:r>
              <a:rPr lang="en-US" baseline="0" dirty="0" smtClean="0"/>
              <a:t>, a special devil, a lion, 2 lion heads, a </a:t>
            </a:r>
            <a:r>
              <a:rPr lang="en-US" baseline="0" dirty="0" err="1" smtClean="0"/>
              <a:t>neptune</a:t>
            </a:r>
            <a:r>
              <a:rPr lang="en-US" baseline="0" dirty="0" smtClean="0"/>
              <a:t> fork and garlands</a:t>
            </a:r>
            <a:r>
              <a:rPr lang="mr-IN" baseline="0" dirty="0" smtClean="0"/>
              <a:t>…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A141B-22FC-6447-AF31-2C53A30E5C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4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E122C-8E86-1A45-8283-3EA890E0B019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Faustus Theme</a:t>
            </a:r>
          </a:p>
        </p:txBody>
      </p:sp>
      <p:sp>
        <p:nvSpPr>
          <p:cNvPr id="19459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Set in Wittenberg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i="1" dirty="0" err="1"/>
              <a:t>Historie</a:t>
            </a:r>
            <a:r>
              <a:rPr lang="en-US" i="1" dirty="0"/>
              <a:t> u. Geschichte </a:t>
            </a:r>
            <a:r>
              <a:rPr lang="en-US" i="1" dirty="0" err="1"/>
              <a:t>Dr</a:t>
            </a:r>
            <a:r>
              <a:rPr lang="en-US" i="1" dirty="0"/>
              <a:t> </a:t>
            </a:r>
            <a:r>
              <a:rPr lang="en-US" i="1" dirty="0" err="1"/>
              <a:t>Johannis</a:t>
            </a:r>
            <a:r>
              <a:rPr lang="en-US" i="1" dirty="0"/>
              <a:t> Faustus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Goethe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Modern Adaptations…</a:t>
            </a:r>
            <a:r>
              <a:rPr lang="en-US" dirty="0"/>
              <a:t>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527" r="-1352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Scene 1	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Faustus dreams of power</a:t>
            </a:r>
          </a:p>
          <a:p>
            <a:pPr lvl="1" eaLnBrk="1" hangingPunct="1"/>
            <a:r>
              <a:rPr lang="en-US"/>
              <a:t>Colonizing the demon/spirit world Lines78-97</a:t>
            </a:r>
          </a:p>
          <a:p>
            <a:pPr lvl="1" eaLnBrk="1" hangingPunct="1"/>
            <a:endParaRPr lang="en-US"/>
          </a:p>
          <a:p>
            <a:pPr lvl="1" eaLnBrk="1" hangingPunct="1"/>
            <a:r>
              <a:rPr lang="en-US"/>
              <a:t>Lines 119 ff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Scene 3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Faustus conjures</a:t>
            </a:r>
          </a:p>
          <a:p>
            <a:pPr lvl="1" eaLnBrk="1" hangingPunct="1"/>
            <a:r>
              <a:rPr lang="en-US" dirty="0"/>
              <a:t>Anti-Catholic (line </a:t>
            </a:r>
            <a:r>
              <a:rPr lang="en-US" dirty="0" smtClean="0"/>
              <a:t>25; p, 687)</a:t>
            </a:r>
            <a:r>
              <a:rPr lang="en-US" dirty="0"/>
              <a:t>	</a:t>
            </a:r>
          </a:p>
          <a:p>
            <a:pPr lvl="2" eaLnBrk="1" hangingPunct="1">
              <a:buFontTx/>
              <a:buNone/>
            </a:pPr>
            <a:r>
              <a:rPr lang="en-US" dirty="0"/>
              <a:t>Further example: Scene 7 (Pope)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He is curious</a:t>
            </a:r>
          </a:p>
          <a:p>
            <a:pPr lvl="1" eaLnBrk="1" hangingPunct="1"/>
            <a:r>
              <a:rPr lang="en-US" dirty="0" err="1"/>
              <a:t>Mephastophilis</a:t>
            </a:r>
            <a:r>
              <a:rPr lang="en-US" dirty="0"/>
              <a:t> tells him of the nature of hell:</a:t>
            </a:r>
          </a:p>
          <a:p>
            <a:pPr lvl="2" eaLnBrk="1" hangingPunct="1"/>
            <a:r>
              <a:rPr lang="en-US" dirty="0"/>
              <a:t>Line </a:t>
            </a:r>
            <a:r>
              <a:rPr lang="en-US" dirty="0" smtClean="0"/>
              <a:t>3.75 </a:t>
            </a:r>
            <a:r>
              <a:rPr lang="en-US" dirty="0" err="1" smtClean="0"/>
              <a:t>ff</a:t>
            </a:r>
            <a:r>
              <a:rPr lang="en-US" dirty="0" smtClean="0"/>
              <a:t> (page 688) </a:t>
            </a:r>
            <a:endParaRPr lang="en-US" dirty="0"/>
          </a:p>
          <a:p>
            <a:pPr lvl="2" eaLnBrk="1" hangingPunct="1"/>
            <a:endParaRPr lang="en-US" dirty="0"/>
          </a:p>
          <a:p>
            <a:pPr lvl="2" eaLnBrk="1" hangingPunct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Scene 3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Faustus expects great power for his bargain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Lines </a:t>
            </a:r>
            <a:r>
              <a:rPr lang="en-US" dirty="0" smtClean="0"/>
              <a:t>3.102 </a:t>
            </a:r>
            <a:r>
              <a:rPr lang="en-US" dirty="0"/>
              <a:t>ff. </a:t>
            </a:r>
            <a:r>
              <a:rPr lang="en-US" dirty="0" smtClean="0"/>
              <a:t>(pp. 688-9)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Faustus	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What is the nature of hell?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What does he get—is he already there?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See Scene 5, line 115 </a:t>
            </a:r>
            <a:r>
              <a:rPr lang="en-US" dirty="0" err="1"/>
              <a:t>ff</a:t>
            </a:r>
            <a:r>
              <a:rPr lang="en-US" dirty="0"/>
              <a:t>; line </a:t>
            </a:r>
            <a:r>
              <a:rPr lang="en-US" dirty="0" smtClean="0"/>
              <a:t>135 (p. 693;p. 694)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Can Faustus be saved?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Scene 5, line 194 ff. He believes he cannot </a:t>
            </a:r>
            <a:r>
              <a:rPr lang="en-US" dirty="0" smtClean="0"/>
              <a:t>repent (p. 695)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Comic Scenes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Parodic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Carnival</a:t>
            </a:r>
          </a:p>
          <a:p>
            <a:pPr lvl="1" eaLnBrk="1" hangingPunct="1"/>
            <a:r>
              <a:rPr lang="en-US"/>
              <a:t>What is the purpose of carnival?</a:t>
            </a:r>
          </a:p>
          <a:p>
            <a:pPr lvl="2" eaLnBrk="1" hangingPunct="1"/>
            <a:r>
              <a:rPr lang="en-US"/>
              <a:t>“safety valve”?</a:t>
            </a:r>
          </a:p>
          <a:p>
            <a:pPr lvl="2" eaLnBrk="1" hangingPunct="1"/>
            <a:r>
              <a:rPr lang="en-US"/>
              <a:t>Stressing an essential humanity?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Mixture of poetry and prose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Parodic pairings/Downward Spiral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Scenes 3 and 4 (Faustus conjures/Wagner 	conjures)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Scenes 5 and 6 (Faustus pledges/Robin and Rafe conjure)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Scenes 7 and 8 (F tricks Pope/ Robin and Rafe call Mephastophilis)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Scenes 9 and 10 (Faustus is in both scenes!)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Parodic Pairing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Some claim </a:t>
            </a:r>
            <a:r>
              <a:rPr lang="en-US" dirty="0" smtClean="0"/>
              <a:t>comic scenes are a </a:t>
            </a:r>
            <a:r>
              <a:rPr lang="en-US" dirty="0"/>
              <a:t>later interpolation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But let’s compare to Simpson’s parody</a:t>
            </a:r>
          </a:p>
          <a:p>
            <a:pPr eaLnBrk="1" hangingPunct="1"/>
            <a:endParaRPr lang="en-US" dirty="0"/>
          </a:p>
          <a:p>
            <a:pPr lvl="1" eaLnBrk="1" hangingPunct="1"/>
            <a:r>
              <a:rPr lang="en-US" dirty="0"/>
              <a:t>It’s ridiculous to sell your soul for a donut, but what does Faustus really get for his bargain?</a:t>
            </a:r>
          </a:p>
          <a:p>
            <a:pPr lvl="1" eaLnBrk="1" hangingPunct="1"/>
            <a:r>
              <a:rPr lang="en-US" dirty="0"/>
              <a:t>Scene 4, line </a:t>
            </a:r>
            <a:r>
              <a:rPr lang="en-US" dirty="0" smtClean="0"/>
              <a:t>8 (p. 689) —</a:t>
            </a:r>
            <a:r>
              <a:rPr lang="en-US" dirty="0"/>
              <a:t>does Faustus really get more than these low characters?</a:t>
            </a: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4" r="1619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Faustus and Tragedy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Tragedy</a:t>
            </a:r>
          </a:p>
          <a:p>
            <a:pPr lvl="1"/>
            <a:r>
              <a:rPr lang="en-US" dirty="0" smtClean="0"/>
              <a:t>Aristotle: “Imitation of an action that is serious and also, complete in itself”</a:t>
            </a:r>
          </a:p>
          <a:p>
            <a:pPr lvl="1"/>
            <a:r>
              <a:rPr lang="en-US" dirty="0" smtClean="0"/>
              <a:t>Arouses pity and fear</a:t>
            </a:r>
          </a:p>
          <a:p>
            <a:pPr lvl="1"/>
            <a:r>
              <a:rPr lang="en-US" dirty="0" smtClean="0"/>
              <a:t>Tragic hero who often falls due to a </a:t>
            </a:r>
            <a:r>
              <a:rPr lang="en-US" smtClean="0"/>
              <a:t>fatal flaw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Faustus and Tragedy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Tragic Flaws</a:t>
            </a:r>
          </a:p>
          <a:p>
            <a:endParaRPr lang="en-US" dirty="0"/>
          </a:p>
          <a:p>
            <a:r>
              <a:rPr lang="en-US" dirty="0"/>
              <a:t>Christian or Subversive Tragedy?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5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English Drama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Medieval Drama</a:t>
            </a:r>
          </a:p>
          <a:p>
            <a:pPr eaLnBrk="1" hangingPunct="1"/>
            <a:endParaRPr lang="en-US"/>
          </a:p>
          <a:p>
            <a:pPr lvl="1" eaLnBrk="1" hangingPunct="1">
              <a:buFontTx/>
              <a:buNone/>
            </a:pPr>
            <a:r>
              <a:rPr lang="en-US"/>
              <a:t>Cycle plays/Mystery plays/Corpus Christi plays</a:t>
            </a:r>
          </a:p>
          <a:p>
            <a:pPr lvl="1" eaLnBrk="1" hangingPunct="1">
              <a:buFontTx/>
              <a:buNone/>
            </a:pPr>
            <a:endParaRPr lang="en-US"/>
          </a:p>
          <a:p>
            <a:pPr lvl="1" eaLnBrk="1" hangingPunct="1">
              <a:buFontTx/>
              <a:buNone/>
            </a:pPr>
            <a:r>
              <a:rPr lang="en-US"/>
              <a:t>Morality plays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Faustus</a:t>
            </a:r>
            <a:r>
              <a:rPr lang="en-US" dirty="0" smtClean="0"/>
              <a:t> in Five Acts?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 I: The Decision (Prologue and Sc. 1-4)</a:t>
            </a:r>
          </a:p>
          <a:p>
            <a:r>
              <a:rPr lang="en-US" dirty="0" smtClean="0"/>
              <a:t>Act II: The Contract  (Scenes 5-6)</a:t>
            </a:r>
          </a:p>
          <a:p>
            <a:r>
              <a:rPr lang="en-US" dirty="0" smtClean="0"/>
              <a:t>Act III: The Challenge to Religion and Power (Scenes 7-8)</a:t>
            </a:r>
          </a:p>
          <a:p>
            <a:r>
              <a:rPr lang="en-US" dirty="0" smtClean="0"/>
              <a:t>Act IV: The Disintegration of Power (Sc.9-11)</a:t>
            </a:r>
          </a:p>
          <a:p>
            <a:r>
              <a:rPr lang="en-US" dirty="0" smtClean="0"/>
              <a:t>Act V: The Reckoning (Sc. 12-13)</a:t>
            </a:r>
          </a:p>
        </p:txBody>
      </p:sp>
    </p:spTree>
    <p:extLst>
      <p:ext uri="{BB962C8B-B14F-4D97-AF65-F5344CB8AC3E}">
        <p14:creationId xmlns:p14="http://schemas.microsoft.com/office/powerpoint/2010/main" val="1906014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Old Man	</a:t>
            </a:r>
            <a:r>
              <a:rPr lang="en-US" dirty="0" smtClean="0"/>
              <a:t>(Sc. 12)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Who is he?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Can we relate him to the Pardoner’s Tale?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 elements in the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Angel/Bad Angel—form of allegory</a:t>
            </a:r>
          </a:p>
          <a:p>
            <a:pPr lvl="1"/>
            <a:r>
              <a:rPr lang="en-US" dirty="0"/>
              <a:t>Scene 5.15 </a:t>
            </a:r>
            <a:r>
              <a:rPr lang="en-US" dirty="0" err="1"/>
              <a:t>ff</a:t>
            </a:r>
            <a:r>
              <a:rPr lang="en-US" dirty="0"/>
              <a:t> (page 691)</a:t>
            </a:r>
          </a:p>
          <a:p>
            <a:r>
              <a:rPr lang="en-US" dirty="0"/>
              <a:t>Medieval influence 7 Deadly Sins Sc. 5.274ff (p. 697)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41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two versions of Faustus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Pp. </a:t>
            </a:r>
            <a:r>
              <a:rPr lang="en-US" smtClean="0"/>
              <a:t>716-7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English Drama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Sixteenth-Century Dramatic Forms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Professional Stage </a:t>
            </a:r>
            <a:r>
              <a:rPr lang="en-US" dirty="0" smtClean="0"/>
              <a:t>(A 51)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Christopher Marlowe</a:t>
            </a:r>
            <a:br>
              <a:rPr lang="en-US" sz="4000"/>
            </a:br>
            <a:endParaRPr lang="en-US" sz="4000"/>
          </a:p>
        </p:txBody>
      </p:sp>
      <p:pic>
        <p:nvPicPr>
          <p:cNvPr id="17411" name="Picture 5" descr="http://img.tfd.com/authors/marlo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185988"/>
            <a:ext cx="21336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Dr. Faustus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Christopher Marlowe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</a:t>
            </a:r>
            <a:r>
              <a:rPr lang="en-US" dirty="0" err="1"/>
              <a:t>Overreacher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Marlowe’s Mighty </a:t>
            </a:r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Blank verse= unrhymed iambic pentameter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74324"/>
            <a:ext cx="3403600" cy="488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Dr. Faustus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Parodic</a:t>
            </a:r>
            <a:r>
              <a:rPr lang="en-US" dirty="0"/>
              <a:t> Structure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Where else have we seen </a:t>
            </a:r>
            <a:r>
              <a:rPr lang="en-US" dirty="0" err="1"/>
              <a:t>parodic</a:t>
            </a:r>
            <a:r>
              <a:rPr lang="en-US" dirty="0"/>
              <a:t> inversion?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Dr. Faustus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Prologue—Icarus </a:t>
            </a:r>
          </a:p>
          <a:p>
            <a:pPr lvl="1" eaLnBrk="1" hangingPunct="1"/>
            <a:r>
              <a:rPr lang="en-US"/>
              <a:t>Prologue, line 15 ff.</a:t>
            </a:r>
          </a:p>
          <a:p>
            <a:pPr eaLnBrk="1" hangingPunct="1"/>
            <a:endParaRPr lang="en-US"/>
          </a:p>
          <a:p>
            <a:pPr lvl="1" eaLnBrk="1" hangingPunct="1"/>
            <a:r>
              <a:rPr lang="en-US" sz="3200"/>
              <a:t>Overreacher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Foreshadowing of Faustus story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Scene 1</a:t>
            </a:r>
            <a:r>
              <a:rPr lang="en-US" dirty="0"/>
              <a:t>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Faustus not content with his achievements</a:t>
            </a:r>
          </a:p>
          <a:p>
            <a:pPr lvl="1" eaLnBrk="1" hangingPunct="1"/>
            <a:r>
              <a:rPr lang="en-US" dirty="0"/>
              <a:t>Lines 10-11; 20-24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Drawn to black </a:t>
            </a:r>
            <a:r>
              <a:rPr lang="en-US" dirty="0" smtClean="0"/>
              <a:t>magic: line 49 </a:t>
            </a:r>
            <a:r>
              <a:rPr lang="en-US" dirty="0" err="1"/>
              <a:t>ff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Dr. Faustus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Faustus’ desires and expectations—turning things upside-down</a:t>
            </a:r>
          </a:p>
          <a:p>
            <a:pPr lvl="1" eaLnBrk="1" hangingPunct="1"/>
            <a:r>
              <a:rPr lang="en-US" dirty="0"/>
              <a:t>Divinity should be highest </a:t>
            </a:r>
            <a:r>
              <a:rPr lang="en-US" dirty="0" smtClean="0"/>
              <a:t>Scene </a:t>
            </a:r>
            <a:r>
              <a:rPr lang="en-US" dirty="0"/>
              <a:t>I, line 37 </a:t>
            </a:r>
            <a:r>
              <a:rPr lang="en-US" dirty="0" err="1"/>
              <a:t>ff</a:t>
            </a:r>
            <a:endParaRPr lang="en-US" dirty="0"/>
          </a:p>
          <a:p>
            <a:pPr lvl="1" eaLnBrk="1" hangingPunct="1"/>
            <a:r>
              <a:rPr lang="en-US" dirty="0"/>
              <a:t>It becomes lowest Line 106 </a:t>
            </a:r>
            <a:r>
              <a:rPr lang="en-US" dirty="0" err="1"/>
              <a:t>ff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17638</TotalTime>
  <Words>571</Words>
  <Application>Microsoft Macintosh PowerPoint</Application>
  <PresentationFormat>On-screen Show (4:3)</PresentationFormat>
  <Paragraphs>124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Faustus Theme</vt:lpstr>
      <vt:lpstr>English Drama</vt:lpstr>
      <vt:lpstr>English Drama</vt:lpstr>
      <vt:lpstr>Christopher Marlowe </vt:lpstr>
      <vt:lpstr>Dr. Faustus</vt:lpstr>
      <vt:lpstr>Dr. Faustus</vt:lpstr>
      <vt:lpstr>Dr. Faustus</vt:lpstr>
      <vt:lpstr>Scene 1 </vt:lpstr>
      <vt:lpstr>Dr. Faustus</vt:lpstr>
      <vt:lpstr>Scene 1 </vt:lpstr>
      <vt:lpstr>Scene 3</vt:lpstr>
      <vt:lpstr>Scene 3 </vt:lpstr>
      <vt:lpstr>Faustus </vt:lpstr>
      <vt:lpstr>Can Faustus be saved? </vt:lpstr>
      <vt:lpstr>Comic Scenes</vt:lpstr>
      <vt:lpstr>Parodic pairings/Downward Spiral</vt:lpstr>
      <vt:lpstr>Parodic Pairing</vt:lpstr>
      <vt:lpstr>Faustus and Tragedy</vt:lpstr>
      <vt:lpstr>Faustus and Tragedy</vt:lpstr>
      <vt:lpstr>Faustus in Five Acts?</vt:lpstr>
      <vt:lpstr>The Old Man (Sc. 12)</vt:lpstr>
      <vt:lpstr>Medieval elements in the play</vt:lpstr>
      <vt:lpstr>The two versions of Faustus</vt:lpstr>
    </vt:vector>
  </TitlesOfParts>
  <Company>UCSD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Lampert-Weissig</dc:creator>
  <cp:keywords/>
  <cp:lastModifiedBy>xxx xxx</cp:lastModifiedBy>
  <cp:revision>24</cp:revision>
  <dcterms:created xsi:type="dcterms:W3CDTF">2010-11-04T18:25:47Z</dcterms:created>
  <dcterms:modified xsi:type="dcterms:W3CDTF">2019-11-01T16:18:51Z</dcterms:modified>
</cp:coreProperties>
</file>