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E122C-8E86-1A45-8283-3EA890E0B019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EA83-9311-0344-935A-AE1F36B278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Drama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Medieval Drama</a:t>
            </a:r>
          </a:p>
          <a:p>
            <a:pPr eaLnBrk="1" hangingPunct="1"/>
            <a:endParaRPr lang="en-US"/>
          </a:p>
          <a:p>
            <a:pPr lvl="1" eaLnBrk="1" hangingPunct="1">
              <a:buFontTx/>
              <a:buNone/>
            </a:pPr>
            <a:r>
              <a:rPr lang="en-US"/>
              <a:t>Cycle plays/Mystery plays/Corpus Christi plays</a:t>
            </a:r>
          </a:p>
          <a:p>
            <a:pPr lvl="1" eaLnBrk="1" hangingPunct="1">
              <a:buFontTx/>
              <a:buNone/>
            </a:pPr>
            <a:endParaRPr lang="en-US"/>
          </a:p>
          <a:p>
            <a:pPr lvl="1" eaLnBrk="1" hangingPunct="1">
              <a:buFontTx/>
              <a:buNone/>
            </a:pPr>
            <a:r>
              <a:rPr lang="en-US"/>
              <a:t>Morality plays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Scene 1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Faustus dreams of power</a:t>
            </a:r>
          </a:p>
          <a:p>
            <a:pPr lvl="1" eaLnBrk="1" hangingPunct="1"/>
            <a:r>
              <a:rPr lang="en-US"/>
              <a:t>Colonizing the demon/spirit world Lines78-97</a:t>
            </a:r>
          </a:p>
          <a:p>
            <a:pPr lvl="1" eaLnBrk="1" hangingPunct="1"/>
            <a:endParaRPr lang="en-US"/>
          </a:p>
          <a:p>
            <a:pPr lvl="1" eaLnBrk="1" hangingPunct="1"/>
            <a:r>
              <a:rPr lang="en-US"/>
              <a:t>Lines 119 ff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Scene 3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Faustus conjures</a:t>
            </a:r>
          </a:p>
          <a:p>
            <a:pPr lvl="1" eaLnBrk="1" hangingPunct="1"/>
            <a:r>
              <a:rPr lang="en-US"/>
              <a:t>Anti-Catholic (line 25)	</a:t>
            </a:r>
          </a:p>
          <a:p>
            <a:pPr lvl="2" eaLnBrk="1" hangingPunct="1">
              <a:buFontTx/>
              <a:buNone/>
            </a:pPr>
            <a:r>
              <a:rPr lang="en-US"/>
              <a:t>Further example: Scene 7 (Pope)</a:t>
            </a:r>
          </a:p>
          <a:p>
            <a:pPr lvl="1" eaLnBrk="1" hangingPunct="1"/>
            <a:endParaRPr lang="en-US"/>
          </a:p>
          <a:p>
            <a:pPr lvl="1" eaLnBrk="1" hangingPunct="1"/>
            <a:r>
              <a:rPr lang="en-US"/>
              <a:t>He is curious</a:t>
            </a:r>
          </a:p>
          <a:p>
            <a:pPr lvl="1" eaLnBrk="1" hangingPunct="1"/>
            <a:r>
              <a:rPr lang="en-US"/>
              <a:t>Mephastophilis tells him of the nature of hell:</a:t>
            </a:r>
          </a:p>
          <a:p>
            <a:pPr lvl="2" eaLnBrk="1" hangingPunct="1"/>
            <a:r>
              <a:rPr lang="en-US"/>
              <a:t>Line 76 ff</a:t>
            </a:r>
          </a:p>
          <a:p>
            <a:pPr lvl="2" eaLnBrk="1" hangingPunct="1"/>
            <a:endParaRPr lang="en-US"/>
          </a:p>
          <a:p>
            <a:pPr lvl="2" eaLnBrk="1" hangingPunct="1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Scene 3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Faustus expects great power for his bargain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Lines 102 ff.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Faustus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What is the nature of hell?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What does he get—is he already there?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See Scene 5, line 115 ff; line 135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Can Faustus be saved?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Scene 5, line 194 ff. He believes he cannot repent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Comic Scenes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Parodic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Carnival</a:t>
            </a:r>
          </a:p>
          <a:p>
            <a:pPr lvl="1" eaLnBrk="1" hangingPunct="1"/>
            <a:r>
              <a:rPr lang="en-US"/>
              <a:t>What is the purpose of carnival?</a:t>
            </a:r>
          </a:p>
          <a:p>
            <a:pPr lvl="2" eaLnBrk="1" hangingPunct="1"/>
            <a:r>
              <a:rPr lang="en-US"/>
              <a:t>“safety valve”?</a:t>
            </a:r>
          </a:p>
          <a:p>
            <a:pPr lvl="2" eaLnBrk="1" hangingPunct="1"/>
            <a:r>
              <a:rPr lang="en-US"/>
              <a:t>Stressing an essential humanity?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Mixture of poetry and prose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Parodic pairings/Downward Spiral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Scenes 3 and 4 (Faustus conjures/Wagner 	conjures)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Scenes 5 and 6 (Faustus pledges/Robin and Rafe conjure)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Scenes 7 and 8 (F tricks Pope/ Robin and Rafe call Mephastophilis)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Scenes 9 and 10 (Faustus is in both scenes!)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Parodic Pairing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Some claim this is a later interpolation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But let’s compare to Simpson’s parody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/>
              <a:t>It’s ridiculous to sell your soul for a donut, but what does Faustus really get for his bargain?</a:t>
            </a:r>
          </a:p>
          <a:p>
            <a:pPr lvl="1" eaLnBrk="1" hangingPunct="1"/>
            <a:r>
              <a:rPr lang="en-US"/>
              <a:t>Scene 4, line 8—does Faustus really get more than these low characters?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Faustus and Tragedy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Tragedy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Tragic Flaws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Christian or Subversive Tragedy?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Old Man	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Who is he?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Can we relate him to the Pardoner’s Tale?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Drama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Sixteenth-Century Dramatic Forms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Professional Stage </a:t>
            </a:r>
            <a:r>
              <a:rPr lang="en-US" dirty="0" smtClean="0"/>
              <a:t>(A-49) A</a:t>
            </a:r>
            <a:r>
              <a:rPr lang="en-US" dirty="0"/>
              <a:t>-</a:t>
            </a:r>
            <a:r>
              <a:rPr lang="en-US" dirty="0" smtClean="0"/>
              <a:t>80 in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two versions of Faustus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Page 1164-65 (9</a:t>
            </a:r>
            <a:r>
              <a:rPr lang="en-US" baseline="30000" dirty="0" smtClean="0"/>
              <a:t>th</a:t>
            </a:r>
            <a:r>
              <a:rPr lang="en-US" dirty="0" smtClean="0"/>
              <a:t> ed.)</a:t>
            </a:r>
            <a:endParaRPr lang="en-US" dirty="0"/>
          </a:p>
          <a:p>
            <a:pPr eaLnBrk="1" hangingPunct="1"/>
            <a:r>
              <a:rPr lang="en-US" dirty="0" smtClean="0"/>
              <a:t>Page </a:t>
            </a:r>
            <a:r>
              <a:rPr lang="en-US" dirty="0"/>
              <a:t>1056-</a:t>
            </a:r>
            <a:r>
              <a:rPr lang="en-US" dirty="0" smtClean="0"/>
              <a:t>7  (</a:t>
            </a:r>
            <a:r>
              <a:rPr lang="en-US" smtClean="0"/>
              <a:t>8</a:t>
            </a:r>
            <a:r>
              <a:rPr lang="en-US" baseline="30000" smtClean="0"/>
              <a:t>th</a:t>
            </a:r>
            <a:r>
              <a:rPr lang="en-US" smtClean="0"/>
              <a:t> ed.)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Christopher Marlowe</a:t>
            </a:r>
            <a:br>
              <a:rPr lang="en-US" sz="4000"/>
            </a:br>
            <a:endParaRPr lang="en-US" sz="4000"/>
          </a:p>
        </p:txBody>
      </p:sp>
      <p:pic>
        <p:nvPicPr>
          <p:cNvPr id="17411" name="Picture 5" descr="http://img.tfd.com/authors/marlo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185988"/>
            <a:ext cx="2133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Christopher Marlowe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</a:t>
            </a:r>
            <a:r>
              <a:rPr lang="en-US" dirty="0" err="1"/>
              <a:t>Overreacher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Marlowe’s Mighty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Blank verse= unrhymed iambic pentameter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74324"/>
            <a:ext cx="3403600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Faustus Theme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Set in Wittenberg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err="1"/>
              <a:t>Historie</a:t>
            </a:r>
            <a:r>
              <a:rPr lang="en-US" dirty="0"/>
              <a:t> u. Geschichte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Johannis</a:t>
            </a:r>
            <a:r>
              <a:rPr lang="en-US" dirty="0"/>
              <a:t> Faustus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Goethe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Modern Adaptations….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527" r="-1352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Parodic Structure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Where else have we seen parodic inversion?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Prologue—Icarus </a:t>
            </a:r>
          </a:p>
          <a:p>
            <a:pPr lvl="1" eaLnBrk="1" hangingPunct="1"/>
            <a:r>
              <a:rPr lang="en-US"/>
              <a:t>Prologue, line 15 ff.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 sz="3200"/>
              <a:t>Overreacher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Foreshadowing of Faustus story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Act I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Faustus not content with his achievements</a:t>
            </a:r>
          </a:p>
          <a:p>
            <a:pPr lvl="1" eaLnBrk="1" hangingPunct="1"/>
            <a:r>
              <a:rPr lang="en-US"/>
              <a:t>Lines 10-11; 20-24</a:t>
            </a:r>
          </a:p>
          <a:p>
            <a:pPr lvl="1" eaLnBrk="1" hangingPunct="1"/>
            <a:endParaRPr lang="en-US"/>
          </a:p>
          <a:p>
            <a:pPr lvl="1" eaLnBrk="1" hangingPunct="1"/>
            <a:r>
              <a:rPr lang="en-US"/>
              <a:t>Drawn to black magic Line 49 ff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Dr. Faustus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Faustus’ desires and expectations—turning things upside-down</a:t>
            </a:r>
          </a:p>
          <a:p>
            <a:pPr lvl="1" eaLnBrk="1" hangingPunct="1"/>
            <a:r>
              <a:rPr lang="en-US"/>
              <a:t>Divinity should be highest Act I, line 37 ff</a:t>
            </a:r>
          </a:p>
          <a:p>
            <a:pPr lvl="1" eaLnBrk="1" hangingPunct="1"/>
            <a:r>
              <a:rPr lang="en-US"/>
              <a:t>It becomes lowest Line 106 ff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Good Angel/Bad Angel—form of allegory</a:t>
            </a:r>
          </a:p>
          <a:p>
            <a:pPr eaLnBrk="1" hangingPunct="1"/>
            <a:r>
              <a:rPr lang="en-US"/>
              <a:t>Line I.1.70 ff</a:t>
            </a:r>
          </a:p>
          <a:p>
            <a:pPr eaLnBrk="1" hangingPunct="1"/>
            <a:r>
              <a:rPr lang="en-US"/>
              <a:t>Medieval influence 7 Deadly Sins Sc. 5.278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405</Words>
  <Application>Microsoft Macintosh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English Drama</vt:lpstr>
      <vt:lpstr>English Drama</vt:lpstr>
      <vt:lpstr>Christopher Marlowe </vt:lpstr>
      <vt:lpstr>Dr. Faustus</vt:lpstr>
      <vt:lpstr>The Faustus Theme</vt:lpstr>
      <vt:lpstr>Dr. Faustus</vt:lpstr>
      <vt:lpstr>Dr. Faustus</vt:lpstr>
      <vt:lpstr>Act I </vt:lpstr>
      <vt:lpstr>Dr. Faustus</vt:lpstr>
      <vt:lpstr>Scene 1 </vt:lpstr>
      <vt:lpstr>Scene 3</vt:lpstr>
      <vt:lpstr>Scene 3 </vt:lpstr>
      <vt:lpstr>Faustus </vt:lpstr>
      <vt:lpstr>Can Faustus be saved? </vt:lpstr>
      <vt:lpstr>Comic Scenes</vt:lpstr>
      <vt:lpstr>Parodic pairings/Downward Spiral</vt:lpstr>
      <vt:lpstr>Parodic Pairing</vt:lpstr>
      <vt:lpstr>Faustus and Tragedy</vt:lpstr>
      <vt:lpstr>The Old Man </vt:lpstr>
      <vt:lpstr>The two versions of Faustus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Lampert-Weissig</dc:creator>
  <cp:keywords/>
  <cp:lastModifiedBy>Lisa Lampert-Weissig</cp:lastModifiedBy>
  <cp:revision>4</cp:revision>
  <dcterms:created xsi:type="dcterms:W3CDTF">2010-11-04T18:25:47Z</dcterms:created>
  <dcterms:modified xsi:type="dcterms:W3CDTF">2012-11-01T18:48:33Z</dcterms:modified>
</cp:coreProperties>
</file>